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16"/>
  </p:notesMasterIdLst>
  <p:handoutMasterIdLst>
    <p:handoutMasterId r:id="rId17"/>
  </p:handoutMasterIdLst>
  <p:sldIdLst>
    <p:sldId id="256" r:id="rId2"/>
    <p:sldId id="554" r:id="rId3"/>
    <p:sldId id="746" r:id="rId4"/>
    <p:sldId id="555" r:id="rId5"/>
    <p:sldId id="747" r:id="rId6"/>
    <p:sldId id="558" r:id="rId7"/>
    <p:sldId id="559" r:id="rId8"/>
    <p:sldId id="563" r:id="rId9"/>
    <p:sldId id="696" r:id="rId10"/>
    <p:sldId id="670" r:id="rId11"/>
    <p:sldId id="697" r:id="rId12"/>
    <p:sldId id="680" r:id="rId13"/>
    <p:sldId id="748" r:id="rId14"/>
    <p:sldId id="751" r:id="rId15"/>
  </p:sldIdLst>
  <p:sldSz cx="9906000" cy="6858000" type="A4"/>
  <p:notesSz cx="6797675" cy="9926638"/>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0400BDC-C979-4798-BD32-7BF00BB50179}">
          <p14:sldIdLst>
            <p14:sldId id="256"/>
            <p14:sldId id="554"/>
            <p14:sldId id="746"/>
            <p14:sldId id="555"/>
            <p14:sldId id="747"/>
            <p14:sldId id="558"/>
            <p14:sldId id="559"/>
            <p14:sldId id="563"/>
            <p14:sldId id="696"/>
            <p14:sldId id="670"/>
            <p14:sldId id="697"/>
            <p14:sldId id="680"/>
            <p14:sldId id="748"/>
            <p14:sldId id="751"/>
          </p14:sldIdLst>
        </p14:section>
      </p14:sectionLst>
    </p:ext>
    <p:ext uri="{EFAFB233-063F-42B5-8137-9DF3F51BA10A}">
      <p15:sldGuideLst xmlns:p15="http://schemas.microsoft.com/office/powerpoint/2012/main">
        <p15:guide id="1" orient="horz" pos="2069">
          <p15:clr>
            <a:srgbClr val="A4A3A4"/>
          </p15:clr>
        </p15:guide>
        <p15:guide id="2" pos="1895">
          <p15:clr>
            <a:srgbClr val="A4A3A4"/>
          </p15:clr>
        </p15:guide>
        <p15:guide id="3" orient="horz" pos="4049">
          <p15:clr>
            <a:srgbClr val="A4A3A4"/>
          </p15:clr>
        </p15:guide>
        <p15:guide id="4" pos="386">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0BB"/>
    <a:srgbClr val="4C6C9C"/>
    <a:srgbClr val="C3CFE1"/>
    <a:srgbClr val="C6E6A2"/>
    <a:srgbClr val="43CEFF"/>
    <a:srgbClr val="C3DAEB"/>
    <a:srgbClr val="E8F1F8"/>
    <a:srgbClr val="D0E2F0"/>
    <a:srgbClr val="D9E8F3"/>
    <a:srgbClr val="9DC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93671" autoAdjust="0"/>
  </p:normalViewPr>
  <p:slideViewPr>
    <p:cSldViewPr snapToGrid="0">
      <p:cViewPr varScale="1">
        <p:scale>
          <a:sx n="86" d="100"/>
          <a:sy n="86" d="100"/>
        </p:scale>
        <p:origin x="1524" y="90"/>
      </p:cViewPr>
      <p:guideLst>
        <p:guide orient="horz" pos="2069"/>
        <p:guide pos="1895"/>
        <p:guide orient="horz" pos="4049"/>
        <p:guide pos="3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924"/>
    </p:cViewPr>
  </p:sorterViewPr>
  <p:notesViewPr>
    <p:cSldViewPr snapToGrid="0">
      <p:cViewPr varScale="1">
        <p:scale>
          <a:sx n="81" d="100"/>
          <a:sy n="81" d="100"/>
        </p:scale>
        <p:origin x="-4020" y="-102"/>
      </p:cViewPr>
      <p:guideLst>
        <p:guide orient="horz" pos="3126"/>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4E7A6863-BCB9-424F-B304-0826B01D7FFB}" type="datetimeFigureOut">
              <a:rPr lang="ru-RU" smtClean="0"/>
              <a:t>21.10.2019</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76F05C0-B432-489B-A73A-FBA0F1B444C6}" type="slidenum">
              <a:rPr lang="ru-RU" smtClean="0"/>
              <a:t>‹#›</a:t>
            </a:fld>
            <a:endParaRPr lang="ru-RU"/>
          </a:p>
        </p:txBody>
      </p:sp>
    </p:spTree>
    <p:extLst>
      <p:ext uri="{BB962C8B-B14F-4D97-AF65-F5344CB8AC3E}">
        <p14:creationId xmlns:p14="http://schemas.microsoft.com/office/powerpoint/2010/main" val="217881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60" cy="496332"/>
          </a:xfrm>
          <a:prstGeom prst="rect">
            <a:avLst/>
          </a:prstGeom>
        </p:spPr>
        <p:txBody>
          <a:bodyPr vert="horz" lIns="91431" tIns="45716" rIns="91431" bIns="45716" rtlCol="0"/>
          <a:lstStyle>
            <a:lvl1pPr algn="l">
              <a:defRPr sz="1200"/>
            </a:lvl1pPr>
          </a:lstStyle>
          <a:p>
            <a:endParaRPr lang="ru-RU"/>
          </a:p>
        </p:txBody>
      </p:sp>
      <p:sp>
        <p:nvSpPr>
          <p:cNvPr id="3" name="Дата 2"/>
          <p:cNvSpPr>
            <a:spLocks noGrp="1"/>
          </p:cNvSpPr>
          <p:nvPr>
            <p:ph type="dt" idx="1"/>
          </p:nvPr>
        </p:nvSpPr>
        <p:spPr>
          <a:xfrm>
            <a:off x="3850445" y="2"/>
            <a:ext cx="2945660" cy="496332"/>
          </a:xfrm>
          <a:prstGeom prst="rect">
            <a:avLst/>
          </a:prstGeom>
        </p:spPr>
        <p:txBody>
          <a:bodyPr vert="horz" lIns="91431" tIns="45716" rIns="91431" bIns="45716" rtlCol="0"/>
          <a:lstStyle>
            <a:lvl1pPr algn="r">
              <a:defRPr sz="1200"/>
            </a:lvl1pPr>
          </a:lstStyle>
          <a:p>
            <a:fld id="{F1F1B05A-A16D-4385-A20D-CED38F25C288}" type="datetimeFigureOut">
              <a:rPr lang="ru-RU" smtClean="0"/>
              <a:t>21.10.2019</a:t>
            </a:fld>
            <a:endParaRPr lang="ru-RU"/>
          </a:p>
        </p:txBody>
      </p:sp>
      <p:sp>
        <p:nvSpPr>
          <p:cNvPr id="4" name="Образ слайда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431" tIns="45716" rIns="91431" bIns="45716" rtlCol="0" anchor="ctr"/>
          <a:lstStyle/>
          <a:p>
            <a:endParaRPr lang="ru-RU"/>
          </a:p>
        </p:txBody>
      </p:sp>
      <p:sp>
        <p:nvSpPr>
          <p:cNvPr id="5" name="Заметки 4"/>
          <p:cNvSpPr>
            <a:spLocks noGrp="1"/>
          </p:cNvSpPr>
          <p:nvPr>
            <p:ph type="body" sz="quarter" idx="3"/>
          </p:nvPr>
        </p:nvSpPr>
        <p:spPr>
          <a:xfrm>
            <a:off x="679768" y="4715156"/>
            <a:ext cx="5438140" cy="4466987"/>
          </a:xfrm>
          <a:prstGeom prst="rect">
            <a:avLst/>
          </a:prstGeom>
        </p:spPr>
        <p:txBody>
          <a:bodyPr vert="horz" lIns="91431" tIns="45716" rIns="91431" bIns="45716"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6"/>
            <a:ext cx="2945660" cy="496332"/>
          </a:xfrm>
          <a:prstGeom prst="rect">
            <a:avLst/>
          </a:prstGeom>
        </p:spPr>
        <p:txBody>
          <a:bodyPr vert="horz" lIns="91431" tIns="45716" rIns="91431" bIns="45716"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6"/>
            <a:ext cx="2945660" cy="496332"/>
          </a:xfrm>
          <a:prstGeom prst="rect">
            <a:avLst/>
          </a:prstGeom>
        </p:spPr>
        <p:txBody>
          <a:bodyPr vert="horz" lIns="91431" tIns="45716" rIns="91431" bIns="45716" rtlCol="0" anchor="b"/>
          <a:lstStyle>
            <a:lvl1pPr algn="r">
              <a:defRPr sz="1200"/>
            </a:lvl1pPr>
          </a:lstStyle>
          <a:p>
            <a:fld id="{CE590E0E-4CC2-4F1E-9118-CE8AB4BBAA71}" type="slidenum">
              <a:rPr lang="ru-RU" smtClean="0"/>
              <a:t>‹#›</a:t>
            </a:fld>
            <a:endParaRPr lang="ru-RU"/>
          </a:p>
        </p:txBody>
      </p:sp>
    </p:spTree>
    <p:extLst>
      <p:ext uri="{BB962C8B-B14F-4D97-AF65-F5344CB8AC3E}">
        <p14:creationId xmlns:p14="http://schemas.microsoft.com/office/powerpoint/2010/main" val="418583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1200" y="744538"/>
            <a:ext cx="537527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A9D4FC-26C1-4E36-A4DC-C09E7C577F7D}"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24852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713CB2C-34BB-4A0C-858A-810CCCCF2EA3}" type="slidenum">
              <a:rPr lang="ru-RU" smtClean="0"/>
              <a:pPr>
                <a:defRPr/>
              </a:pPr>
              <a:t>5</a:t>
            </a:fld>
            <a:endParaRPr lang="ru-RU"/>
          </a:p>
        </p:txBody>
      </p:sp>
    </p:spTree>
    <p:extLst>
      <p:ext uri="{BB962C8B-B14F-4D97-AF65-F5344CB8AC3E}">
        <p14:creationId xmlns:p14="http://schemas.microsoft.com/office/powerpoint/2010/main" val="168922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Инструкция по заполнению:</a:t>
            </a:r>
          </a:p>
          <a:p>
            <a:endParaRPr lang="ru-RU" dirty="0"/>
          </a:p>
          <a:p>
            <a:r>
              <a:rPr lang="ru-RU" dirty="0"/>
              <a:t>НАЗВАНИЕ: указывается</a:t>
            </a:r>
            <a:r>
              <a:rPr lang="ru-RU" baseline="0" dirty="0"/>
              <a:t> название программы</a:t>
            </a:r>
          </a:p>
          <a:p>
            <a:endParaRPr lang="ru-RU" dirty="0"/>
          </a:p>
          <a:p>
            <a:r>
              <a:rPr lang="ru-RU" dirty="0"/>
              <a:t>ОПРЕДЕЛЕНИЕ ПРОГРАММЫ: </a:t>
            </a:r>
          </a:p>
          <a:p>
            <a:pPr marL="171432" indent="-171432">
              <a:buFontTx/>
              <a:buChar char="-"/>
            </a:pPr>
            <a:r>
              <a:rPr lang="ru-RU" baseline="0" dirty="0"/>
              <a:t>«Цели»: указываются основные цели программы. Ф</a:t>
            </a:r>
            <a:r>
              <a:rPr lang="ru-RU" dirty="0"/>
              <a:t>ормулировки</a:t>
            </a:r>
            <a:r>
              <a:rPr lang="ru-RU" baseline="0" dirty="0"/>
              <a:t> должны давать представления о конечном результате программы / проекта, ответ на вопрос «Что получит компания после окончания программы?». </a:t>
            </a:r>
          </a:p>
          <a:p>
            <a:pPr marL="171432" indent="-171432">
              <a:buFontTx/>
              <a:buChar char="-"/>
            </a:pPr>
            <a:r>
              <a:rPr lang="ru-RU" baseline="0" dirty="0"/>
              <a:t>«Срок реализации»: указывается квартал и год реализации целей программы.</a:t>
            </a:r>
          </a:p>
          <a:p>
            <a:endParaRPr lang="ru-RU" baseline="0" dirty="0"/>
          </a:p>
          <a:p>
            <a:r>
              <a:rPr lang="ru-RU" baseline="0" dirty="0"/>
              <a:t>ЭКОНОМИЧЕСКАЯ ПРИВЛЕКАТЕЛЬНОСТЬ:</a:t>
            </a:r>
          </a:p>
          <a:p>
            <a:pPr marL="171432" indent="-171432">
              <a:buFontTx/>
              <a:buChar char="-"/>
            </a:pPr>
            <a:r>
              <a:rPr lang="ru-RU" baseline="0" dirty="0"/>
              <a:t>«Экономический эффект»: рассчитывается упрощённо. Для расчёта рекомендуется использовать принципы / формулы, представленные в Разделе 1 Методических рекомендаций по расчёту экономических эффектов и формированию плана </a:t>
            </a:r>
            <a:r>
              <a:rPr lang="ru-RU" baseline="0" dirty="0" err="1"/>
              <a:t>неинвестиционных</a:t>
            </a:r>
            <a:r>
              <a:rPr lang="ru-RU" baseline="0" dirty="0"/>
              <a:t> мероприятий для целей бизнес-планирования (расположены по ссылке </a:t>
            </a:r>
            <a:r>
              <a:rPr lang="ru-RU" u="sng" baseline="0" dirty="0"/>
              <a:t>P:\_Общая\10_Управление персоналом\КПЭ\Нормативные документы\</a:t>
            </a:r>
            <a:r>
              <a:rPr lang="ru-RU" u="sng" baseline="0" dirty="0" err="1"/>
              <a:t>Утвержд</a:t>
            </a:r>
            <a:r>
              <a:rPr lang="ru-RU" u="sng" baseline="0" dirty="0"/>
              <a:t> методика ПНМ 4-213-П-прил.pdf </a:t>
            </a:r>
            <a:r>
              <a:rPr lang="ru-RU" baseline="0" dirty="0"/>
              <a:t>)</a:t>
            </a:r>
          </a:p>
          <a:p>
            <a:pPr marL="171432" indent="-171432">
              <a:buFontTx/>
              <a:buChar char="-"/>
            </a:pPr>
            <a:r>
              <a:rPr lang="ru-RU" baseline="0" dirty="0"/>
              <a:t>«Операционный бюджет»*: включает в себя затраты на внешних соисполнителей, ФОТ проектной команды с учётом ожидаемой занятости в программе (ожидаемая занятость указывается на слайде с орг. структурой), прочие расходы (командировки, организационные расходы, расходы на </a:t>
            </a:r>
            <a:r>
              <a:rPr lang="ru-RU" baseline="0" dirty="0" err="1"/>
              <a:t>орг</a:t>
            </a:r>
            <a:r>
              <a:rPr lang="ru-RU" baseline="0" dirty="0"/>
              <a:t> технику необходимую для целей реализации программы и прочие АХР). Данные приводятся на весь срок реализации</a:t>
            </a:r>
          </a:p>
          <a:p>
            <a:pPr marL="171432" indent="-171432">
              <a:buFontTx/>
              <a:buChar char="-"/>
            </a:pPr>
            <a:r>
              <a:rPr lang="ru-RU" baseline="0" dirty="0"/>
              <a:t>«Инвестиционный бюджет»</a:t>
            </a:r>
            <a:r>
              <a:rPr lang="en-US" baseline="0" dirty="0"/>
              <a:t>: </a:t>
            </a:r>
            <a:r>
              <a:rPr lang="ru-RU" baseline="0" dirty="0"/>
              <a:t>включает в себя затраты инвестиционного характера </a:t>
            </a:r>
            <a:r>
              <a:rPr lang="en-US" baseline="0" dirty="0"/>
              <a:t>(CAPEX)</a:t>
            </a:r>
            <a:r>
              <a:rPr lang="ru-RU" baseline="0" dirty="0"/>
              <a:t>.</a:t>
            </a:r>
          </a:p>
          <a:p>
            <a:endParaRPr lang="ru-RU" baseline="0" dirty="0"/>
          </a:p>
          <a:p>
            <a:pPr defTabSz="914307">
              <a:defRPr/>
            </a:pPr>
            <a:r>
              <a:rPr lang="ru-RU" baseline="0" dirty="0"/>
              <a:t>КЛЮЧЕВЫЕ ЛИЦА: указывается ФИО и должность Заказчика, Куратора и Руководителя программы.</a:t>
            </a:r>
          </a:p>
          <a:p>
            <a:pPr defTabSz="914307">
              <a:defRPr/>
            </a:pPr>
            <a:endParaRPr lang="ru-RU" baseline="0" dirty="0"/>
          </a:p>
          <a:p>
            <a:pPr defTabSz="914307">
              <a:defRPr/>
            </a:pPr>
            <a:r>
              <a:rPr lang="ru-RU" baseline="0" dirty="0"/>
              <a:t>*ФОТ участников сервисного обеспечения программы не учитывается при расчёте ФОТ проектной команды</a:t>
            </a:r>
          </a:p>
          <a:p>
            <a:pPr defTabSz="914307">
              <a:defRPr/>
            </a:pPr>
            <a:endParaRPr lang="ru-R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ПРОЧИЕ</a:t>
            </a:r>
            <a:r>
              <a:rPr lang="ru-RU" baseline="0" dirty="0"/>
              <a:t> ПАРМЕТРЫ ПРОГРАММЫ: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При определении</a:t>
            </a:r>
            <a:r>
              <a:rPr lang="ru-RU" baseline="0" dirty="0"/>
              <a:t> прочих параметров программы необходимо оставить один вариант (в каждом столбце) из представленных. Остальные удалить. Описание подходящих характеристик представлено в модели расчёта приоритета (представлена на последнем слайде данного шаблона). Указание характеристик в столбцах «Масштаб решаемых задач», «Новизна, актуальность, значимость, уникальность», «Финансирование» должно сопровождаться ссылкой на соответствующие слайды с детализацией / обоснованием указанной информации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p:txBody>
      </p:sp>
      <p:sp>
        <p:nvSpPr>
          <p:cNvPr id="4" name="Номер слайда 3"/>
          <p:cNvSpPr>
            <a:spLocks noGrp="1"/>
          </p:cNvSpPr>
          <p:nvPr>
            <p:ph type="sldNum" sz="quarter" idx="10"/>
          </p:nvPr>
        </p:nvSpPr>
        <p:spPr/>
        <p:txBody>
          <a:bodyPr/>
          <a:lstStyle/>
          <a:p>
            <a:fld id="{CE590E0E-4CC2-4F1E-9118-CE8AB4BBAA71}" type="slidenum">
              <a:rPr lang="ru-RU" smtClean="0"/>
              <a:t>9</a:t>
            </a:fld>
            <a:endParaRPr lang="ru-RU"/>
          </a:p>
        </p:txBody>
      </p:sp>
    </p:spTree>
    <p:extLst>
      <p:ext uri="{BB962C8B-B14F-4D97-AF65-F5344CB8AC3E}">
        <p14:creationId xmlns:p14="http://schemas.microsoft.com/office/powerpoint/2010/main" val="60259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590E0E-4CC2-4F1E-9118-CE8AB4BBAA71}" type="slidenum">
              <a:rPr lang="ru-RU" smtClean="0"/>
              <a:t>10</a:t>
            </a:fld>
            <a:endParaRPr lang="ru-RU"/>
          </a:p>
        </p:txBody>
      </p:sp>
    </p:spTree>
    <p:extLst>
      <p:ext uri="{BB962C8B-B14F-4D97-AF65-F5344CB8AC3E}">
        <p14:creationId xmlns:p14="http://schemas.microsoft.com/office/powerpoint/2010/main" val="74752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Инструкция по заполнению:</a:t>
            </a:r>
          </a:p>
          <a:p>
            <a:endParaRPr lang="ru-RU" dirty="0"/>
          </a:p>
          <a:p>
            <a:pPr marL="171432" indent="-171432" defTabSz="914307">
              <a:buFontTx/>
              <a:buChar char="-"/>
              <a:defRPr/>
            </a:pPr>
            <a:r>
              <a:rPr lang="ru-RU" dirty="0">
                <a:solidFill>
                  <a:srgbClr val="002060"/>
                </a:solidFill>
              </a:rPr>
              <a:t>«Соотв. стратегии»: в соответствии с шаблоном в поле вносится элемент с указанием номера стратегической цели ТК на которую направлена соответствующая цель программы.</a:t>
            </a:r>
          </a:p>
          <a:p>
            <a:pPr marL="171432" indent="-171432" defTabSz="914307">
              <a:buFontTx/>
              <a:buChar char="-"/>
              <a:defRPr/>
            </a:pPr>
            <a:r>
              <a:rPr lang="ru-RU" dirty="0">
                <a:solidFill>
                  <a:srgbClr val="002060"/>
                </a:solidFill>
              </a:rPr>
              <a:t>«НАЗВАНИЕ ЦЕЛИ / ПОКАЗАТЕЛЯ»: В поле перечисляются все цели программы представленные в карточке программы (предыдущий слайд). Под каждой целью указываются показатели, характеризующие достижение цели (к каждой цели рекомендуется указывать 1-3 ключевых индикатора).</a:t>
            </a:r>
          </a:p>
          <a:p>
            <a:pPr marL="171432" indent="-171432" defTabSz="914307">
              <a:buFontTx/>
              <a:buChar char="-"/>
              <a:defRPr/>
            </a:pPr>
            <a:r>
              <a:rPr lang="ru-RU" dirty="0">
                <a:solidFill>
                  <a:srgbClr val="FF0000"/>
                </a:solidFill>
              </a:rPr>
              <a:t>«ТЕКУЩЕЕ</a:t>
            </a:r>
            <a:r>
              <a:rPr lang="ru-RU" baseline="0" dirty="0">
                <a:solidFill>
                  <a:srgbClr val="FF0000"/>
                </a:solidFill>
              </a:rPr>
              <a:t> ЗНАЧЕНИЕ ИНДИКАТОРА»: определяется значение индикатора, рассчитанное на момент инициации программы</a:t>
            </a:r>
            <a:endParaRPr lang="ru-RU" dirty="0">
              <a:solidFill>
                <a:srgbClr val="FF0000"/>
              </a:solidFill>
            </a:endParaRPr>
          </a:p>
          <a:p>
            <a:pPr marL="171432" indent="-171432" defTabSz="914307">
              <a:buFontTx/>
              <a:buChar char="-"/>
              <a:defRPr/>
            </a:pPr>
            <a:r>
              <a:rPr lang="ru-RU" dirty="0">
                <a:solidFill>
                  <a:srgbClr val="FF0000"/>
                </a:solidFill>
              </a:rPr>
              <a:t>«ЦЕЛЕВОЕ ЗНАЧЕНИЕ ПОКАЗАТЕЛЯ НА ДАТУ ДОСТИЖЕНИЯ ЦЕЛИ»: определяются целевые значения</a:t>
            </a:r>
            <a:r>
              <a:rPr lang="ru-RU" baseline="0" dirty="0">
                <a:solidFill>
                  <a:srgbClr val="FF0000"/>
                </a:solidFill>
              </a:rPr>
              <a:t> индикатора</a:t>
            </a:r>
            <a:r>
              <a:rPr lang="ru-RU" dirty="0">
                <a:solidFill>
                  <a:srgbClr val="FF0000"/>
                </a:solidFill>
              </a:rPr>
              <a:t> в разбивке по годам на весь срок реализации программы</a:t>
            </a:r>
            <a:r>
              <a:rPr lang="ru-RU" baseline="0" dirty="0">
                <a:solidFill>
                  <a:srgbClr val="FF0000"/>
                </a:solidFill>
              </a:rPr>
              <a:t>.</a:t>
            </a:r>
            <a:endParaRPr lang="ru-RU" dirty="0">
              <a:solidFill>
                <a:srgbClr val="FF0000"/>
              </a:solidFill>
            </a:endParaRPr>
          </a:p>
          <a:p>
            <a:pPr marL="0" indent="0" defTabSz="914307">
              <a:buFontTx/>
              <a:buNone/>
              <a:defRPr/>
            </a:pPr>
            <a:endParaRPr lang="ru-RU" baseline="0" dirty="0">
              <a:solidFill>
                <a:srgbClr val="002060"/>
              </a:solidFill>
            </a:endParaRPr>
          </a:p>
          <a:p>
            <a:pPr marL="171432" indent="-171432" defTabSz="914307">
              <a:buFontTx/>
              <a:buChar char="-"/>
              <a:defRPr/>
            </a:pPr>
            <a:endParaRPr lang="ru-RU" baseline="0" dirty="0">
              <a:solidFill>
                <a:srgbClr val="002060"/>
              </a:solidFill>
            </a:endParaRPr>
          </a:p>
        </p:txBody>
      </p:sp>
      <p:sp>
        <p:nvSpPr>
          <p:cNvPr id="4" name="Номер слайда 3"/>
          <p:cNvSpPr>
            <a:spLocks noGrp="1"/>
          </p:cNvSpPr>
          <p:nvPr>
            <p:ph type="sldNum" sz="quarter" idx="10"/>
          </p:nvPr>
        </p:nvSpPr>
        <p:spPr/>
        <p:txBody>
          <a:bodyPr/>
          <a:lstStyle/>
          <a:p>
            <a:fld id="{CE590E0E-4CC2-4F1E-9118-CE8AB4BBAA71}" type="slidenum">
              <a:rPr lang="ru-RU" smtClean="0"/>
              <a:t>11</a:t>
            </a:fld>
            <a:endParaRPr lang="ru-RU"/>
          </a:p>
        </p:txBody>
      </p:sp>
    </p:spTree>
    <p:extLst>
      <p:ext uri="{BB962C8B-B14F-4D97-AF65-F5344CB8AC3E}">
        <p14:creationId xmlns:p14="http://schemas.microsoft.com/office/powerpoint/2010/main" val="17245328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slideMaster" Target="../slideMasters/slideMaster1.xml"/><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2.xml"/><Relationship Id="rId7" Type="http://schemas.openxmlformats.org/officeDocument/2006/relationships/image" Target="../media/image10.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5"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
            </p:custDataLst>
            <p:extLst>
              <p:ext uri="{D42A27DB-BD31-4B8C-83A1-F6EECF244321}">
                <p14:modId xmlns:p14="http://schemas.microsoft.com/office/powerpoint/2010/main" val="1315137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0543" name="Слайд think-cell" r:id="rId6" imgW="270" imgH="270" progId="TCLayout.ActiveDocument.1">
                  <p:embed/>
                </p:oleObj>
              </mc:Choice>
              <mc:Fallback>
                <p:oleObj name="Слайд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Прямоугольник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30000"/>
              </a:lnSpc>
              <a:spcBef>
                <a:spcPct val="0"/>
              </a:spcBef>
              <a:spcAft>
                <a:spcPct val="0"/>
              </a:spcAft>
            </a:pPr>
            <a:endParaRPr lang="ru-RU" sz="2400" b="1" i="0" baseline="0">
              <a:latin typeface="Arial"/>
              <a:ea typeface="+mj-ea"/>
              <a:cs typeface="Arial"/>
              <a:sym typeface="Arial"/>
            </a:endParaRPr>
          </a:p>
        </p:txBody>
      </p:sp>
      <p:pic>
        <p:nvPicPr>
          <p:cNvPr id="4" name="navigation8" descr="ujk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839" y="293688"/>
            <a:ext cx="18145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37400" y="384175"/>
            <a:ext cx="26225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63843" y="2181306"/>
            <a:ext cx="8970433" cy="1031875"/>
          </a:xfrm>
          <a:ln/>
        </p:spPr>
        <p:txBody>
          <a:bodyPr/>
          <a:lstStyle>
            <a:lvl1pPr algn="ctr">
              <a:lnSpc>
                <a:spcPct val="130000"/>
              </a:lnSpc>
              <a:defRPr sz="2400"/>
            </a:lvl1pPr>
          </a:lstStyle>
          <a:p>
            <a:r>
              <a:rPr lang="ru-RU"/>
              <a:t>Образец заголовка</a:t>
            </a:r>
            <a:endParaRPr lang="ru-RU" dirty="0"/>
          </a:p>
        </p:txBody>
      </p:sp>
      <p:sp>
        <p:nvSpPr>
          <p:cNvPr id="3075" name="Rectangle 3"/>
          <p:cNvSpPr>
            <a:spLocks noGrp="1" noChangeArrowheads="1"/>
          </p:cNvSpPr>
          <p:nvPr>
            <p:ph type="subTitle" idx="1"/>
          </p:nvPr>
        </p:nvSpPr>
        <p:spPr>
          <a:xfrm>
            <a:off x="663846" y="3284539"/>
            <a:ext cx="4055269"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2413384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343395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67" name="Слайд think-cell" r:id="rId5" imgW="270" imgH="270" progId="TCLayout.ActiveDocument.1">
                  <p:embed/>
                </p:oleObj>
              </mc:Choice>
              <mc:Fallback>
                <p:oleObj name="Слайд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Прямоугольник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ru-RU" sz="1900" b="1" i="0" baseline="0">
              <a:latin typeface="Arial"/>
              <a:ea typeface="+mj-ea"/>
              <a:cs typeface="Arial"/>
              <a:sym typeface="Arial"/>
            </a:endParaRPr>
          </a:p>
        </p:txBody>
      </p:sp>
      <p:sp>
        <p:nvSpPr>
          <p:cNvPr id="2" name="Заголовок 1"/>
          <p:cNvSpPr>
            <a:spLocks noGrp="1"/>
          </p:cNvSpPr>
          <p:nvPr>
            <p:ph type="title"/>
          </p:nvPr>
        </p:nvSpPr>
        <p:spPr/>
        <p:txBody>
          <a:bodyPr/>
          <a:lstStyle>
            <a:lvl1pPr>
              <a:defRPr sz="1900"/>
            </a:lvl1pPr>
          </a:lstStyle>
          <a:p>
            <a:r>
              <a:rPr lang="ru-RU"/>
              <a:t>Образец заголовка</a:t>
            </a:r>
            <a:endParaRPr lang="ru-RU" dirty="0"/>
          </a:p>
        </p:txBody>
      </p:sp>
      <p:sp>
        <p:nvSpPr>
          <p:cNvPr id="3" name="Содержимое 2"/>
          <p:cNvSpPr>
            <a:spLocks noGrp="1"/>
          </p:cNvSpPr>
          <p:nvPr>
            <p:ph idx="1"/>
          </p:nvPr>
        </p:nvSpPr>
        <p:spPr/>
        <p:txBody>
          <a:bodyPr/>
          <a:lstStyle>
            <a:lvl3pPr>
              <a:defRPr sz="1200"/>
            </a:lvl3pPr>
            <a:lvl4pPr>
              <a:defRPr sz="1200"/>
            </a:lvl4pPr>
            <a:lvl5pPr>
              <a:defRPr sz="11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2"/>
          <p:cNvSpPr>
            <a:spLocks noGrp="1" noChangeArrowheads="1"/>
          </p:cNvSpPr>
          <p:nvPr>
            <p:ph type="sldNum" sz="quarter" idx="10"/>
          </p:nvPr>
        </p:nvSpPr>
        <p:spPr>
          <a:xfrm>
            <a:off x="8940800" y="6451600"/>
            <a:ext cx="685800" cy="381000"/>
          </a:xfrm>
          <a:ln/>
        </p:spPr>
        <p:txBody>
          <a:bodyPr/>
          <a:lstStyle>
            <a:lvl1pPr>
              <a:defRPr sz="1800" b="0"/>
            </a:lvl1pPr>
          </a:lstStyle>
          <a:p>
            <a:pPr>
              <a:defRPr/>
            </a:pPr>
            <a:fld id="{6FD00991-CFBC-46FC-9B76-71A812141E9E}" type="slidenum">
              <a:rPr lang="ru-RU" smtClean="0">
                <a:solidFill>
                  <a:srgbClr val="003274"/>
                </a:solidFill>
              </a:rPr>
              <a:pPr>
                <a:defRPr/>
              </a:pPr>
              <a:t>‹#›</a:t>
            </a:fld>
            <a:endParaRPr lang="ru-RU" dirty="0">
              <a:solidFill>
                <a:srgbClr val="003274"/>
              </a:solidFill>
            </a:endParaRPr>
          </a:p>
        </p:txBody>
      </p:sp>
    </p:spTree>
    <p:extLst>
      <p:ext uri="{BB962C8B-B14F-4D97-AF65-F5344CB8AC3E}">
        <p14:creationId xmlns:p14="http://schemas.microsoft.com/office/powerpoint/2010/main" val="30996054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er">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81"/>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sldNum" sz="quarter" idx="10"/>
          </p:nvPr>
        </p:nvSpPr>
        <p:spPr>
          <a:xfrm>
            <a:off x="8940800" y="6451600"/>
            <a:ext cx="685800" cy="381000"/>
          </a:xfrm>
          <a:ln/>
        </p:spPr>
        <p:txBody>
          <a:bodyPr/>
          <a:lstStyle>
            <a:lvl1pPr>
              <a:defRPr sz="1800" b="0"/>
            </a:lvl1pPr>
          </a:lstStyle>
          <a:p>
            <a:pPr>
              <a:defRPr/>
            </a:pPr>
            <a:fld id="{350B6C1C-4D96-4CCE-9D4F-F80DA81C4E4F}" type="slidenum">
              <a:rPr lang="ru-RU" smtClean="0">
                <a:solidFill>
                  <a:srgbClr val="003274"/>
                </a:solidFill>
              </a:rPr>
              <a:pPr>
                <a:defRPr/>
              </a:pPr>
              <a:t>‹#›</a:t>
            </a:fld>
            <a:endParaRPr lang="ru-RU" dirty="0">
              <a:solidFill>
                <a:srgbClr val="003274"/>
              </a:solidFill>
            </a:endParaRPr>
          </a:p>
        </p:txBody>
      </p:sp>
    </p:spTree>
    <p:extLst>
      <p:ext uri="{BB962C8B-B14F-4D97-AF65-F5344CB8AC3E}">
        <p14:creationId xmlns:p14="http://schemas.microsoft.com/office/powerpoint/2010/main" val="7749962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igh-level">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
            </p:custDataLst>
            <p:extLst>
              <p:ext uri="{D42A27DB-BD31-4B8C-83A1-F6EECF244321}">
                <p14:modId xmlns:p14="http://schemas.microsoft.com/office/powerpoint/2010/main" val="1188948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2592" name="Слайд think-cell" r:id="rId6" imgW="270" imgH="270" progId="TCLayout.ActiveDocument.1">
                  <p:embed/>
                </p:oleObj>
              </mc:Choice>
              <mc:Fallback>
                <p:oleObj name="Слайд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Прямоугольник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ru-RU" sz="1900" b="1" i="0" baseline="0"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5" name="Rectangle 2"/>
          <p:cNvSpPr>
            <a:spLocks noGrp="1" noChangeArrowheads="1"/>
          </p:cNvSpPr>
          <p:nvPr>
            <p:ph type="sldNum" sz="quarter" idx="10"/>
          </p:nvPr>
        </p:nvSpPr>
        <p:spPr>
          <a:xfrm>
            <a:off x="8940800" y="6451600"/>
            <a:ext cx="685800" cy="381000"/>
          </a:xfrm>
          <a:ln/>
        </p:spPr>
        <p:txBody>
          <a:bodyPr/>
          <a:lstStyle>
            <a:lvl1pPr>
              <a:defRPr sz="1800" b="0"/>
            </a:lvl1pPr>
          </a:lstStyle>
          <a:p>
            <a:pPr>
              <a:defRPr/>
            </a:pPr>
            <a:fld id="{0CBF7037-F1D5-4994-9EE3-150DDAD8DB27}" type="slidenum">
              <a:rPr lang="ru-RU" smtClean="0">
                <a:solidFill>
                  <a:srgbClr val="003274"/>
                </a:solidFill>
              </a:rPr>
              <a:pPr>
                <a:defRPr/>
              </a:pPr>
              <a:t>‹#›</a:t>
            </a:fld>
            <a:endParaRPr lang="ru-RU" dirty="0">
              <a:solidFill>
                <a:srgbClr val="003274"/>
              </a:solidFill>
            </a:endParaRPr>
          </a:p>
        </p:txBody>
      </p:sp>
      <p:sp>
        <p:nvSpPr>
          <p:cNvPr id="6" name="Title Placeholder 2"/>
          <p:cNvSpPr>
            <a:spLocks noGrp="1" noChangeArrowheads="1"/>
          </p:cNvSpPr>
          <p:nvPr>
            <p:ph type="title"/>
            <p:custDataLst>
              <p:tags r:id="rId4"/>
            </p:custDataLst>
          </p:nvPr>
        </p:nvSpPr>
        <p:spPr bwMode="auto">
          <a:xfrm>
            <a:off x="292100" y="546100"/>
            <a:ext cx="850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900">
                <a:solidFill>
                  <a:srgbClr val="1C4C6F"/>
                </a:solidFill>
                <a:latin typeface="+mn-lt"/>
                <a:cs typeface="Calibri" pitchFamily="34" charset="0"/>
              </a:defRPr>
            </a:lvl1pPr>
          </a:lstStyle>
          <a:p>
            <a:pPr lvl="0"/>
            <a:r>
              <a:rPr lang="ru-RU"/>
              <a:t>Образец заголовка</a:t>
            </a:r>
            <a:endParaRPr lang="ru-RU" dirty="0"/>
          </a:p>
        </p:txBody>
      </p:sp>
      <p:sp>
        <p:nvSpPr>
          <p:cNvPr id="8" name="Текст 10"/>
          <p:cNvSpPr>
            <a:spLocks noGrp="1"/>
          </p:cNvSpPr>
          <p:nvPr>
            <p:ph type="body" sz="quarter" idx="11" hasCustomPrompt="1"/>
          </p:nvPr>
        </p:nvSpPr>
        <p:spPr>
          <a:xfrm>
            <a:off x="292100" y="6286500"/>
            <a:ext cx="9334500" cy="114300"/>
          </a:xfrm>
          <a:prstGeom prst="rect">
            <a:avLst/>
          </a:prstGeom>
        </p:spPr>
        <p:txBody>
          <a:bodyPr vert="horz" wrap="square" lIns="0" tIns="0" rIns="0" bIns="0" anchor="b" anchorCtr="0">
            <a:spAutoFit/>
          </a:bodyPr>
          <a:lstStyle>
            <a:lvl1pPr marL="0" indent="0" algn="l">
              <a:lnSpc>
                <a:spcPct val="100000"/>
              </a:lnSpc>
              <a:spcBef>
                <a:spcPts val="0"/>
              </a:spcBef>
              <a:spcAft>
                <a:spcPts val="0"/>
              </a:spcAft>
              <a:buFont typeface="Arial" pitchFamily="34" charset="0"/>
              <a:buNone/>
              <a:defRPr sz="700" b="0" i="0" u="none">
                <a:solidFill>
                  <a:schemeClr val="tx1">
                    <a:lumMod val="100000"/>
                  </a:schemeClr>
                </a:solidFill>
                <a:latin typeface="Arial"/>
              </a:defRPr>
            </a:lvl1pPr>
          </a:lstStyle>
          <a:p>
            <a:pPr lvl="0"/>
            <a:r>
              <a:rPr lang="ru-RU" dirty="0"/>
              <a:t>1. Сноски разделяются |, в конце последнего предложения ставить точку не нужно. Шрифт </a:t>
            </a:r>
            <a:r>
              <a:rPr lang="ru-RU" dirty="0" err="1"/>
              <a:t>Arial</a:t>
            </a:r>
            <a:r>
              <a:rPr lang="ru-RU" dirty="0"/>
              <a:t>, размер 7. Источник: Привести источники информации</a:t>
            </a:r>
          </a:p>
        </p:txBody>
      </p:sp>
    </p:spTree>
    <p:extLst>
      <p:ext uri="{BB962C8B-B14F-4D97-AF65-F5344CB8AC3E}">
        <p14:creationId xmlns:p14="http://schemas.microsoft.com/office/powerpoint/2010/main" val="7477198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s">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234847703"/>
              </p:ext>
            </p:extLst>
          </p:nvPr>
        </p:nvGraphicFramePr>
        <p:xfrm>
          <a:off x="2" y="0"/>
          <a:ext cx="175483" cy="161974"/>
        </p:xfrm>
        <a:graphic>
          <a:graphicData uri="http://schemas.openxmlformats.org/presentationml/2006/ole">
            <mc:AlternateContent xmlns:mc="http://schemas.openxmlformats.org/markup-compatibility/2006">
              <mc:Choice xmlns:v="urn:schemas-microsoft-com:vml" Requires="v">
                <p:oleObj spid="_x0000_s913616" name="Слайд think-cell" r:id="rId6" imgW="360" imgH="360" progId="TCLayout.ActiveDocument.1">
                  <p:embed/>
                </p:oleObj>
              </mc:Choice>
              <mc:Fallback>
                <p:oleObj name="Слайд think-cell"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0"/>
                        <a:ext cx="175483"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Прямоугольник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ru-RU" sz="1900" b="1" i="0" baseline="0" dirty="0">
              <a:latin typeface="Arial" panose="020B0604020202020204" pitchFamily="34" charset="0"/>
              <a:ea typeface="+mj-ea"/>
              <a:cs typeface="Calibri" panose="020F0502020204030204" pitchFamily="34" charset="0"/>
              <a:sym typeface="Arial" panose="020B0604020202020204" pitchFamily="34" charset="0"/>
            </a:endParaRPr>
          </a:p>
        </p:txBody>
      </p:sp>
      <p:pic>
        <p:nvPicPr>
          <p:cNvPr id="6" name="Рисунок 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4" name="Title Placeholder 2"/>
          <p:cNvSpPr>
            <a:spLocks noGrp="1" noChangeArrowheads="1"/>
          </p:cNvSpPr>
          <p:nvPr>
            <p:ph type="title"/>
            <p:custDataLst>
              <p:tags r:id="rId4"/>
            </p:custDataLst>
          </p:nvPr>
        </p:nvSpPr>
        <p:spPr bwMode="auto">
          <a:xfrm>
            <a:off x="292100" y="546100"/>
            <a:ext cx="850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900">
                <a:solidFill>
                  <a:srgbClr val="1C4C6F"/>
                </a:solidFill>
                <a:latin typeface="+mn-lt"/>
                <a:cs typeface="Calibri" pitchFamily="34" charset="0"/>
              </a:defRPr>
            </a:lvl1pPr>
          </a:lstStyle>
          <a:p>
            <a:pPr lvl="0"/>
            <a:r>
              <a:rPr lang="ru-RU" dirty="0"/>
              <a:t>Образец заголовка</a:t>
            </a:r>
          </a:p>
        </p:txBody>
      </p:sp>
      <p:sp>
        <p:nvSpPr>
          <p:cNvPr id="5" name="Rectangle 2"/>
          <p:cNvSpPr>
            <a:spLocks noGrp="1" noChangeArrowheads="1"/>
          </p:cNvSpPr>
          <p:nvPr>
            <p:ph type="sldNum" sz="quarter" idx="10"/>
          </p:nvPr>
        </p:nvSpPr>
        <p:spPr>
          <a:xfrm>
            <a:off x="8940800" y="6451600"/>
            <a:ext cx="685800" cy="381000"/>
          </a:xfrm>
          <a:ln/>
        </p:spPr>
        <p:txBody>
          <a:bodyPr/>
          <a:lstStyle>
            <a:lvl1pPr>
              <a:defRPr sz="1800" b="0"/>
            </a:lvl1pPr>
          </a:lstStyle>
          <a:p>
            <a:pPr>
              <a:defRPr/>
            </a:pPr>
            <a:fld id="{85D134EE-8B42-487F-8351-0A0C29847FB3}" type="slidenum">
              <a:rPr lang="ru-RU" smtClean="0">
                <a:solidFill>
                  <a:srgbClr val="003274"/>
                </a:solidFill>
              </a:rPr>
              <a:pPr>
                <a:defRPr/>
              </a:pPr>
              <a:t>‹#›</a:t>
            </a:fld>
            <a:endParaRPr lang="ru-RU" dirty="0">
              <a:solidFill>
                <a:srgbClr val="003274"/>
              </a:solidFill>
            </a:endParaRPr>
          </a:p>
        </p:txBody>
      </p:sp>
      <p:sp>
        <p:nvSpPr>
          <p:cNvPr id="12" name="Текст 10"/>
          <p:cNvSpPr>
            <a:spLocks noGrp="1"/>
          </p:cNvSpPr>
          <p:nvPr>
            <p:ph type="body" sz="quarter" idx="11" hasCustomPrompt="1"/>
          </p:nvPr>
        </p:nvSpPr>
        <p:spPr>
          <a:xfrm>
            <a:off x="292100" y="6286500"/>
            <a:ext cx="9334500" cy="114300"/>
          </a:xfrm>
          <a:prstGeom prst="rect">
            <a:avLst/>
          </a:prstGeom>
        </p:spPr>
        <p:txBody>
          <a:bodyPr vert="horz" wrap="square" lIns="0" tIns="0" rIns="0" bIns="0" anchor="b" anchorCtr="0">
            <a:spAutoFit/>
          </a:bodyPr>
          <a:lstStyle>
            <a:lvl1pPr marL="0" indent="0" algn="l">
              <a:lnSpc>
                <a:spcPct val="100000"/>
              </a:lnSpc>
              <a:spcBef>
                <a:spcPts val="0"/>
              </a:spcBef>
              <a:spcAft>
                <a:spcPts val="0"/>
              </a:spcAft>
              <a:buFont typeface="Arial" pitchFamily="34" charset="0"/>
              <a:buNone/>
              <a:defRPr sz="700" b="0" i="0" u="none">
                <a:solidFill>
                  <a:schemeClr val="tx1">
                    <a:lumMod val="100000"/>
                  </a:schemeClr>
                </a:solidFill>
                <a:latin typeface="Arial"/>
              </a:defRPr>
            </a:lvl1pPr>
          </a:lstStyle>
          <a:p>
            <a:pPr lvl="0"/>
            <a:r>
              <a:rPr lang="ru-RU" dirty="0"/>
              <a:t>1. Сноски разделяются |, в конце последнего предложения ставить точку не нужно. Шрифт </a:t>
            </a:r>
            <a:r>
              <a:rPr lang="ru-RU" dirty="0" err="1"/>
              <a:t>Arial</a:t>
            </a:r>
            <a:r>
              <a:rPr lang="ru-RU" dirty="0"/>
              <a:t>, размер 7. Источник: Привести источники информации</a:t>
            </a:r>
          </a:p>
        </p:txBody>
      </p:sp>
    </p:spTree>
    <p:extLst>
      <p:ext uri="{BB962C8B-B14F-4D97-AF65-F5344CB8AC3E}">
        <p14:creationId xmlns:p14="http://schemas.microsoft.com/office/powerpoint/2010/main" val="32803244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8"/>
            </p:custDataLst>
            <p:extLst>
              <p:ext uri="{D42A27DB-BD31-4B8C-83A1-F6EECF244321}">
                <p14:modId xmlns:p14="http://schemas.microsoft.com/office/powerpoint/2010/main" val="2955430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9528" name="Слайд think-cell" r:id="rId11" imgW="270" imgH="270" progId="TCLayout.ActiveDocument.1">
                  <p:embed/>
                </p:oleObj>
              </mc:Choice>
              <mc:Fallback>
                <p:oleObj name="Слайд think-cell"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Прямоугольник 1" hidden="1"/>
          <p:cNvSpPr/>
          <p:nvPr>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ru-RU" sz="2000" b="1" i="0" baseline="0">
              <a:latin typeface="Arial"/>
              <a:ea typeface="+mj-ea"/>
              <a:cs typeface="Arial"/>
              <a:sym typeface="Arial"/>
            </a:endParaRPr>
          </a:p>
        </p:txBody>
      </p:sp>
      <p:sp>
        <p:nvSpPr>
          <p:cNvPr id="2050" name="Rectangle 2"/>
          <p:cNvSpPr>
            <a:spLocks noGrp="1" noChangeArrowheads="1"/>
          </p:cNvSpPr>
          <p:nvPr>
            <p:ph type="sldNum" sz="quarter" idx="4"/>
          </p:nvPr>
        </p:nvSpPr>
        <p:spPr bwMode="auto">
          <a:xfrm>
            <a:off x="8948738" y="6448505"/>
            <a:ext cx="679450"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C40CA454-DC65-4110-91C9-414184C6AB92}" type="slidenum">
              <a:rPr lang="ru-RU" smtClean="0">
                <a:solidFill>
                  <a:srgbClr val="003274"/>
                </a:solidFill>
              </a:rPr>
              <a:pPr>
                <a:defRPr/>
              </a:pPr>
              <a:t>‹#›</a:t>
            </a:fld>
            <a:endParaRPr lang="ru-RU">
              <a:solidFill>
                <a:srgbClr val="003274"/>
              </a:solidFill>
            </a:endParaRPr>
          </a:p>
        </p:txBody>
      </p:sp>
      <p:sp>
        <p:nvSpPr>
          <p:cNvPr id="1027" name="Rectangle 3"/>
          <p:cNvSpPr>
            <a:spLocks noGrp="1" noChangeArrowheads="1"/>
          </p:cNvSpPr>
          <p:nvPr>
            <p:ph type="body" idx="1"/>
          </p:nvPr>
        </p:nvSpPr>
        <p:spPr bwMode="auto">
          <a:xfrm>
            <a:off x="508006" y="1125538"/>
            <a:ext cx="9126538"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p:txBody>
      </p:sp>
      <p:sp>
        <p:nvSpPr>
          <p:cNvPr id="1028" name="Rectangle 4"/>
          <p:cNvSpPr>
            <a:spLocks noGrp="1" noChangeArrowheads="1"/>
          </p:cNvSpPr>
          <p:nvPr>
            <p:ph type="title"/>
          </p:nvPr>
        </p:nvSpPr>
        <p:spPr bwMode="auto">
          <a:xfrm>
            <a:off x="508000" y="0"/>
            <a:ext cx="8267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t>Образец заголовка</a:t>
            </a:r>
          </a:p>
        </p:txBody>
      </p:sp>
      <p:pic>
        <p:nvPicPr>
          <p:cNvPr id="1029" name="navigation8" descr="ujkm,"/>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672556" y="106363"/>
            <a:ext cx="9620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00040" y="6446918"/>
            <a:ext cx="11144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4411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Lst>
  <p:transition/>
  <p:hf hdr="0" ftr="0" dt="0"/>
  <p:txStyles>
    <p:titleStyle>
      <a:lvl1pPr algn="l" rtl="0" eaLnBrk="1" fontAlgn="base" hangingPunct="1">
        <a:spcBef>
          <a:spcPct val="0"/>
        </a:spcBef>
        <a:spcAft>
          <a:spcPct val="0"/>
        </a:spcAft>
        <a:defRPr sz="2000" b="1">
          <a:solidFill>
            <a:schemeClr val="hlink"/>
          </a:solidFill>
          <a:latin typeface="+mj-lt"/>
          <a:ea typeface="+mj-ea"/>
          <a:cs typeface="+mj-cs"/>
        </a:defRPr>
      </a:lvl1pPr>
      <a:lvl2pPr algn="l" rtl="0" eaLnBrk="1" fontAlgn="base" hangingPunct="1">
        <a:spcBef>
          <a:spcPct val="0"/>
        </a:spcBef>
        <a:spcAft>
          <a:spcPct val="0"/>
        </a:spcAft>
        <a:defRPr sz="2000" b="1">
          <a:solidFill>
            <a:schemeClr val="hlink"/>
          </a:solidFill>
          <a:latin typeface="Arial" charset="0"/>
          <a:cs typeface="Arial" charset="0"/>
        </a:defRPr>
      </a:lvl2pPr>
      <a:lvl3pPr algn="l" rtl="0" eaLnBrk="1" fontAlgn="base" hangingPunct="1">
        <a:spcBef>
          <a:spcPct val="0"/>
        </a:spcBef>
        <a:spcAft>
          <a:spcPct val="0"/>
        </a:spcAft>
        <a:defRPr sz="2000" b="1">
          <a:solidFill>
            <a:schemeClr val="hlink"/>
          </a:solidFill>
          <a:latin typeface="Arial" charset="0"/>
          <a:cs typeface="Arial" charset="0"/>
        </a:defRPr>
      </a:lvl3pPr>
      <a:lvl4pPr algn="l" rtl="0" eaLnBrk="1" fontAlgn="base" hangingPunct="1">
        <a:spcBef>
          <a:spcPct val="0"/>
        </a:spcBef>
        <a:spcAft>
          <a:spcPct val="0"/>
        </a:spcAft>
        <a:defRPr sz="2000" b="1">
          <a:solidFill>
            <a:schemeClr val="hlink"/>
          </a:solidFill>
          <a:latin typeface="Arial" charset="0"/>
          <a:cs typeface="Arial" charset="0"/>
        </a:defRPr>
      </a:lvl4pPr>
      <a:lvl5pPr algn="l" rtl="0" eaLnBrk="1" fontAlgn="base" hangingPunct="1">
        <a:spcBef>
          <a:spcPct val="0"/>
        </a:spcBef>
        <a:spcAft>
          <a:spcPct val="0"/>
        </a:spcAft>
        <a:defRPr sz="2000" b="1">
          <a:solidFill>
            <a:schemeClr val="hlink"/>
          </a:solidFill>
          <a:latin typeface="Arial" charset="0"/>
          <a:cs typeface="Arial" charset="0"/>
        </a:defRPr>
      </a:lvl5pPr>
      <a:lvl6pPr marL="457200" algn="l" rtl="0" eaLnBrk="1" fontAlgn="base" hangingPunct="1">
        <a:spcBef>
          <a:spcPct val="0"/>
        </a:spcBef>
        <a:spcAft>
          <a:spcPct val="0"/>
        </a:spcAft>
        <a:defRPr sz="2000" b="1">
          <a:solidFill>
            <a:schemeClr val="hlink"/>
          </a:solidFill>
          <a:latin typeface="Arial" charset="0"/>
          <a:cs typeface="Arial" charset="0"/>
        </a:defRPr>
      </a:lvl6pPr>
      <a:lvl7pPr marL="914400" algn="l" rtl="0" eaLnBrk="1" fontAlgn="base" hangingPunct="1">
        <a:spcBef>
          <a:spcPct val="0"/>
        </a:spcBef>
        <a:spcAft>
          <a:spcPct val="0"/>
        </a:spcAft>
        <a:defRPr sz="2000" b="1">
          <a:solidFill>
            <a:schemeClr val="hlink"/>
          </a:solidFill>
          <a:latin typeface="Arial" charset="0"/>
          <a:cs typeface="Arial" charset="0"/>
        </a:defRPr>
      </a:lvl7pPr>
      <a:lvl8pPr marL="1371600" algn="l" rtl="0" eaLnBrk="1" fontAlgn="base" hangingPunct="1">
        <a:spcBef>
          <a:spcPct val="0"/>
        </a:spcBef>
        <a:spcAft>
          <a:spcPct val="0"/>
        </a:spcAft>
        <a:defRPr sz="2000" b="1">
          <a:solidFill>
            <a:schemeClr val="hlink"/>
          </a:solidFill>
          <a:latin typeface="Arial" charset="0"/>
          <a:cs typeface="Arial" charset="0"/>
        </a:defRPr>
      </a:lvl8pPr>
      <a:lvl9pPr marL="1828800" algn="l" rtl="0" eaLnBrk="1" fontAlgn="base" hangingPunct="1">
        <a:spcBef>
          <a:spcPct val="0"/>
        </a:spcBef>
        <a:spcAft>
          <a:spcPct val="0"/>
        </a:spcAft>
        <a:defRPr sz="2000" b="1">
          <a:solidFill>
            <a:schemeClr val="hlink"/>
          </a:solidFill>
          <a:latin typeface="Arial" charset="0"/>
          <a:cs typeface="Arial" charset="0"/>
        </a:defRPr>
      </a:lvl9pPr>
    </p:titleStyle>
    <p:bodyStyle>
      <a:lvl1pPr marL="180975" indent="-180975" algn="l" rtl="0" eaLnBrk="1" fontAlgn="base" hangingPunct="1">
        <a:lnSpc>
          <a:spcPct val="110000"/>
        </a:lnSpc>
        <a:spcBef>
          <a:spcPct val="40000"/>
        </a:spcBef>
        <a:spcAft>
          <a:spcPct val="20000"/>
        </a:spcAft>
        <a:buBlip>
          <a:blip r:embed="rId15"/>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16"/>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16"/>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3.xml"/><Relationship Id="rId7" Type="http://schemas.openxmlformats.org/officeDocument/2006/relationships/image" Target="../media/image29.emf"/><Relationship Id="rId2" Type="http://schemas.openxmlformats.org/officeDocument/2006/relationships/tags" Target="../tags/tag3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image" Target="../media/image29.emf"/><Relationship Id="rId2" Type="http://schemas.openxmlformats.org/officeDocument/2006/relationships/tags" Target="../tags/tag3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7.vml"/><Relationship Id="rId6" Type="http://schemas.openxmlformats.org/officeDocument/2006/relationships/image" Target="../media/image29.emf"/><Relationship Id="rId5" Type="http://schemas.openxmlformats.org/officeDocument/2006/relationships/oleObject" Target="../embeddings/oleObject17.bin"/><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32.jpeg"/><Relationship Id="rId3" Type="http://schemas.openxmlformats.org/officeDocument/2006/relationships/tags" Target="../tags/tag39.xml"/><Relationship Id="rId21" Type="http://schemas.openxmlformats.org/officeDocument/2006/relationships/slideLayout" Target="../slideLayouts/slideLayout4.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31.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35.png"/><Relationship Id="rId1" Type="http://schemas.openxmlformats.org/officeDocument/2006/relationships/vmlDrawing" Target="../drawings/vmlDrawing18.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30.png"/><Relationship Id="rId32" Type="http://schemas.openxmlformats.org/officeDocument/2006/relationships/image" Target="../media/image13.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29.emf"/><Relationship Id="rId28" Type="http://schemas.openxmlformats.org/officeDocument/2006/relationships/image" Target="../media/image34.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6.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oleObject" Target="../embeddings/oleObject18.bin"/><Relationship Id="rId27" Type="http://schemas.openxmlformats.org/officeDocument/2006/relationships/image" Target="../media/image33.png"/><Relationship Id="rId30"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3.png"/><Relationship Id="rId2" Type="http://schemas.openxmlformats.org/officeDocument/2006/relationships/tags" Target="../tags/tag57.xml"/><Relationship Id="rId1" Type="http://schemas.openxmlformats.org/officeDocument/2006/relationships/vmlDrawing" Target="../drawings/vmlDrawing19.vml"/><Relationship Id="rId6" Type="http://schemas.openxmlformats.org/officeDocument/2006/relationships/image" Target="../media/image29.emf"/><Relationship Id="rId5" Type="http://schemas.openxmlformats.org/officeDocument/2006/relationships/oleObject" Target="../embeddings/oleObject19.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7.bin"/><Relationship Id="rId10"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image" Target="../media/image18.jpeg"/><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8.bin"/><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image" Target="../media/image20.emf"/><Relationship Id="rId2" Type="http://schemas.openxmlformats.org/officeDocument/2006/relationships/tags" Target="../tags/tag2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3.xml"/><Relationship Id="rId7" Type="http://schemas.openxmlformats.org/officeDocument/2006/relationships/image" Target="../media/image21.emf"/><Relationship Id="rId12"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25.png"/><Relationship Id="rId5" Type="http://schemas.openxmlformats.org/officeDocument/2006/relationships/notesSlide" Target="../notesSlides/notesSlide2.xml"/><Relationship Id="rId10" Type="http://schemas.openxmlformats.org/officeDocument/2006/relationships/image" Target="../media/image24.png"/><Relationship Id="rId4" Type="http://schemas.openxmlformats.org/officeDocument/2006/relationships/slideLayout" Target="../slideLayouts/slideLayout4.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6.emf"/><Relationship Id="rId2" Type="http://schemas.openxmlformats.org/officeDocument/2006/relationships/tags" Target="../tags/tag2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3.png"/><Relationship Id="rId2" Type="http://schemas.openxmlformats.org/officeDocument/2006/relationships/tags" Target="../tags/tag26.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oleObject13.bin"/><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1.xml"/><Relationship Id="rId7" Type="http://schemas.openxmlformats.org/officeDocument/2006/relationships/image" Target="../media/image29.emf"/><Relationship Id="rId2" Type="http://schemas.openxmlformats.org/officeDocument/2006/relationships/tags" Target="../tags/tag3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ADFF7EE-F14A-F041-A811-FBB832F0424A}"/>
              </a:ext>
            </a:extLst>
          </p:cNvPr>
          <p:cNvGraphicFramePr>
            <a:graphicFrameLocks noChangeAspect="1"/>
          </p:cNvGraphicFramePr>
          <p:nvPr>
            <p:custDataLst>
              <p:tags r:id="rId2"/>
            </p:custDataLst>
            <p:extLst>
              <p:ext uri="{D42A27DB-BD31-4B8C-83A1-F6EECF244321}">
                <p14:modId xmlns:p14="http://schemas.microsoft.com/office/powerpoint/2010/main" val="36908474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8356"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98BEB12-841E-1849-AC7C-EC8E77ACC5F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2400" b="1" dirty="0">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EC55970E-C2EC-2B45-848A-F694B4515E09}"/>
              </a:ext>
            </a:extLst>
          </p:cNvPr>
          <p:cNvSpPr>
            <a:spLocks noGrp="1"/>
          </p:cNvSpPr>
          <p:nvPr>
            <p:ph type="ctrTitle"/>
          </p:nvPr>
        </p:nvSpPr>
        <p:spPr/>
        <p:txBody>
          <a:bodyPr/>
          <a:lstStyle/>
          <a:p>
            <a:r>
              <a:rPr lang="ru-RU" dirty="0" smtClean="0"/>
              <a:t>Разработка и освоение производства </a:t>
            </a:r>
            <a:br>
              <a:rPr lang="ru-RU" dirty="0" smtClean="0"/>
            </a:br>
            <a:r>
              <a:rPr lang="ru-RU" dirty="0" smtClean="0"/>
              <a:t>масс-спектрометрического оборудования </a:t>
            </a:r>
            <a:endParaRPr lang="ru-RU" dirty="0"/>
          </a:p>
        </p:txBody>
      </p:sp>
      <p:sp>
        <p:nvSpPr>
          <p:cNvPr id="3" name="TextBox 2"/>
          <p:cNvSpPr txBox="1"/>
          <p:nvPr/>
        </p:nvSpPr>
        <p:spPr>
          <a:xfrm>
            <a:off x="411479" y="5413248"/>
            <a:ext cx="3356289" cy="923330"/>
          </a:xfrm>
          <a:prstGeom prst="rect">
            <a:avLst/>
          </a:prstGeom>
          <a:noFill/>
        </p:spPr>
        <p:txBody>
          <a:bodyPr wrap="square" rtlCol="0">
            <a:spAutoFit/>
          </a:bodyPr>
          <a:lstStyle/>
          <a:p>
            <a:r>
              <a:rPr lang="ru-RU" dirty="0" smtClean="0"/>
              <a:t>Докладчик: Милованкин А.А.</a:t>
            </a:r>
          </a:p>
          <a:p>
            <a:endParaRPr lang="ru-RU" dirty="0" smtClean="0"/>
          </a:p>
          <a:p>
            <a:r>
              <a:rPr lang="ru-RU" dirty="0" smtClean="0"/>
              <a:t>Октябрь 2019</a:t>
            </a:r>
            <a:endParaRPr lang="ru-RU" dirty="0"/>
          </a:p>
        </p:txBody>
      </p:sp>
      <p:pic>
        <p:nvPicPr>
          <p:cNvPr id="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2554" y="111527"/>
            <a:ext cx="10731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7202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1712657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7167" name="Слайд think-cell" r:id="rId6" imgW="270" imgH="270" progId="TCLayout.ActiveDocument.1">
                  <p:embed/>
                </p:oleObj>
              </mc:Choice>
              <mc:Fallback>
                <p:oleObj name="Слайд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2" name="Заголовок 1"/>
          <p:cNvSpPr>
            <a:spLocks noGrp="1"/>
          </p:cNvSpPr>
          <p:nvPr>
            <p:ph type="title"/>
          </p:nvPr>
        </p:nvSpPr>
        <p:spPr>
          <a:xfrm>
            <a:off x="292100" y="253425"/>
            <a:ext cx="6890898" cy="584775"/>
          </a:xfrm>
        </p:spPr>
        <p:txBody>
          <a:bodyPr/>
          <a:lstStyle/>
          <a:p>
            <a:r>
              <a:rPr lang="ru-RU" dirty="0" smtClean="0"/>
              <a:t>Продуктовая </a:t>
            </a:r>
            <a:r>
              <a:rPr lang="ru-RU" dirty="0"/>
              <a:t>линейка в области масс-спектрометрии технологического направления</a:t>
            </a:r>
          </a:p>
        </p:txBody>
      </p:sp>
      <p:sp>
        <p:nvSpPr>
          <p:cNvPr id="4" name="Номер слайда 3"/>
          <p:cNvSpPr>
            <a:spLocks noGrp="1"/>
          </p:cNvSpPr>
          <p:nvPr>
            <p:ph type="sldNum" sz="quarter" idx="10"/>
          </p:nvPr>
        </p:nvSpPr>
        <p:spPr/>
        <p:txBody>
          <a:bodyPr/>
          <a:lstStyle/>
          <a:p>
            <a:pPr>
              <a:defRPr/>
            </a:pPr>
            <a:fld id="{6FD00991-CFBC-46FC-9B76-71A812141E9E}" type="slidenum">
              <a:rPr lang="ru-RU" smtClean="0">
                <a:solidFill>
                  <a:srgbClr val="003274"/>
                </a:solidFill>
              </a:rPr>
              <a:pPr>
                <a:defRPr/>
              </a:pPr>
              <a:t>10</a:t>
            </a:fld>
            <a:endParaRPr lang="ru-RU" dirty="0">
              <a:solidFill>
                <a:srgbClr val="003274"/>
              </a:solidFill>
            </a:endParaRPr>
          </a:p>
        </p:txBody>
      </p:sp>
      <p:sp>
        <p:nvSpPr>
          <p:cNvPr id="3" name="Текст 2"/>
          <p:cNvSpPr>
            <a:spLocks noGrp="1"/>
          </p:cNvSpPr>
          <p:nvPr>
            <p:ph type="body" sz="quarter" idx="11"/>
          </p:nvPr>
        </p:nvSpPr>
        <p:spPr>
          <a:xfrm>
            <a:off x="292100" y="6293078"/>
            <a:ext cx="9334500" cy="107722"/>
          </a:xfrm>
        </p:spPr>
        <p:txBody>
          <a:bodyPr/>
          <a:lstStyle/>
          <a:p>
            <a:r>
              <a:rPr lang="ru-RU" dirty="0"/>
              <a:t>1. Атомная единица массы</a:t>
            </a:r>
          </a:p>
        </p:txBody>
      </p:sp>
      <p:sp>
        <p:nvSpPr>
          <p:cNvPr id="8" name="Прямоугольник 7"/>
          <p:cNvSpPr/>
          <p:nvPr/>
        </p:nvSpPr>
        <p:spPr>
          <a:xfrm>
            <a:off x="1003300" y="5715000"/>
            <a:ext cx="8051800" cy="527278"/>
          </a:xfrm>
          <a:prstGeom prst="rect">
            <a:avLst/>
          </a:prstGeom>
          <a:solidFill>
            <a:schemeClr val="accent6">
              <a:lumMod val="10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0000" tIns="18000" rIns="90000" bIns="18000" numCol="1" spcCol="0" rtlCol="0" fromWordArt="0" anchor="ctr" anchorCtr="0" forceAA="0" compatLnSpc="1">
            <a:prstTxWarp prst="textNoShape">
              <a:avLst/>
            </a:prstTxWarp>
            <a:noAutofit/>
          </a:bodyPr>
          <a:lstStyle/>
          <a:p>
            <a:pPr lvl="0" algn="ctr" fontAlgn="base">
              <a:spcAft>
                <a:spcPct val="0"/>
              </a:spcAft>
              <a:defRPr/>
            </a:pPr>
            <a:r>
              <a:rPr lang="ru-RU" sz="1600" dirty="0">
                <a:solidFill>
                  <a:srgbClr val="FFFFFF"/>
                </a:solidFill>
                <a:latin typeface="Arial" panose="020B0604020202020204" pitchFamily="34" charset="0"/>
              </a:rPr>
              <a:t>Приборы МТИ обеспечат </a:t>
            </a:r>
            <a:r>
              <a:rPr lang="ru-RU" altLang="ru-RU" sz="1600" dirty="0">
                <a:solidFill>
                  <a:srgbClr val="FFFFFF"/>
                </a:solidFill>
                <a:latin typeface="Arial" panose="020B0604020202020204" pitchFamily="34" charset="0"/>
              </a:rPr>
              <a:t>независимость от импорта в части технологического контроля и аттестации продукции на предприятиях ГК «Росатом»</a:t>
            </a:r>
            <a:endParaRPr lang="ru-RU" sz="1600" dirty="0">
              <a:solidFill>
                <a:srgbClr val="FFFFFF"/>
              </a:solidFill>
              <a:latin typeface="Arial" panose="020B0604020202020204" pitchFamily="34" charset="0"/>
            </a:endParaRPr>
          </a:p>
        </p:txBody>
      </p:sp>
      <p:sp>
        <p:nvSpPr>
          <p:cNvPr id="11" name="Скругленный прямоугольник 10"/>
          <p:cNvSpPr/>
          <p:nvPr/>
        </p:nvSpPr>
        <p:spPr>
          <a:xfrm>
            <a:off x="715472" y="2026301"/>
            <a:ext cx="1100536" cy="43994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sz="1200" b="1" dirty="0">
                <a:solidFill>
                  <a:schemeClr val="bg1"/>
                </a:solidFill>
              </a:rPr>
              <a:t>МТИ-350ГМ</a:t>
            </a:r>
          </a:p>
        </p:txBody>
      </p:sp>
      <p:sp>
        <p:nvSpPr>
          <p:cNvPr id="12" name="Скругленный прямоугольник 11"/>
          <p:cNvSpPr/>
          <p:nvPr/>
        </p:nvSpPr>
        <p:spPr>
          <a:xfrm>
            <a:off x="2579220" y="2026302"/>
            <a:ext cx="1100536" cy="43994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sz="1200" b="1" dirty="0">
                <a:solidFill>
                  <a:schemeClr val="bg1"/>
                </a:solidFill>
              </a:rPr>
              <a:t>МТИ-350ТМ </a:t>
            </a:r>
          </a:p>
        </p:txBody>
      </p:sp>
      <p:sp>
        <p:nvSpPr>
          <p:cNvPr id="13" name="Скругленный прямоугольник 12"/>
          <p:cNvSpPr/>
          <p:nvPr/>
        </p:nvSpPr>
        <p:spPr>
          <a:xfrm>
            <a:off x="4442968" y="2026302"/>
            <a:ext cx="1100536" cy="43994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sz="1200" b="1" dirty="0">
                <a:solidFill>
                  <a:schemeClr val="bg1"/>
                </a:solidFill>
              </a:rPr>
              <a:t>МТИ-СГМ</a:t>
            </a:r>
          </a:p>
        </p:txBody>
      </p:sp>
      <p:sp>
        <p:nvSpPr>
          <p:cNvPr id="14" name="Скругленный прямоугольник 13"/>
          <p:cNvSpPr/>
          <p:nvPr/>
        </p:nvSpPr>
        <p:spPr>
          <a:xfrm>
            <a:off x="6306716" y="2026302"/>
            <a:ext cx="1100536" cy="43994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sz="1200" b="1" dirty="0">
                <a:solidFill>
                  <a:schemeClr val="bg1"/>
                </a:solidFill>
              </a:rPr>
              <a:t>МТИ-СГМ (э)</a:t>
            </a:r>
          </a:p>
        </p:txBody>
      </p:sp>
      <p:sp>
        <p:nvSpPr>
          <p:cNvPr id="15" name="Скругленный прямоугольник 14"/>
          <p:cNvSpPr/>
          <p:nvPr/>
        </p:nvSpPr>
        <p:spPr>
          <a:xfrm>
            <a:off x="8170464" y="2026301"/>
            <a:ext cx="1100536" cy="43994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sz="1200" b="1" dirty="0">
                <a:solidFill>
                  <a:schemeClr val="bg1"/>
                </a:solidFill>
              </a:rPr>
              <a:t>МТИ-СТМ (э)</a:t>
            </a:r>
          </a:p>
        </p:txBody>
      </p:sp>
      <p:sp>
        <p:nvSpPr>
          <p:cNvPr id="23" name="Скругленный прямоугольник 22"/>
          <p:cNvSpPr/>
          <p:nvPr/>
        </p:nvSpPr>
        <p:spPr>
          <a:xfrm>
            <a:off x="443937" y="2563872"/>
            <a:ext cx="1638000" cy="2210764"/>
          </a:xfrm>
          <a:prstGeom prst="roundRect">
            <a:avLst>
              <a:gd name="adj" fmla="val 5460"/>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ru-RU" sz="1100" b="1" dirty="0">
                <a:solidFill>
                  <a:srgbClr val="414142"/>
                </a:solidFill>
              </a:rPr>
              <a:t>М</a:t>
            </a:r>
            <a:r>
              <a:rPr lang="ru-RU" sz="1100" b="1" baseline="30000" dirty="0">
                <a:solidFill>
                  <a:srgbClr val="414142"/>
                </a:solidFill>
              </a:rPr>
              <a:t>1</a:t>
            </a:r>
            <a:r>
              <a:rPr lang="ru-RU" sz="1100" b="1" dirty="0">
                <a:solidFill>
                  <a:srgbClr val="414142"/>
                </a:solidFill>
              </a:rPr>
              <a:t>&gt;300 </a:t>
            </a:r>
            <a:r>
              <a:rPr lang="ru-RU" sz="1100" b="1" dirty="0" err="1">
                <a:solidFill>
                  <a:srgbClr val="414142"/>
                </a:solidFill>
              </a:rPr>
              <a:t>а.е.м</a:t>
            </a:r>
            <a:r>
              <a:rPr lang="ru-RU" sz="1100" b="1" dirty="0">
                <a:solidFill>
                  <a:srgbClr val="414142"/>
                </a:solidFill>
              </a:rPr>
              <a:t>.</a:t>
            </a:r>
            <a:r>
              <a:rPr lang="ru-RU" sz="1100" dirty="0">
                <a:solidFill>
                  <a:srgbClr val="414142"/>
                </a:solidFill>
              </a:rPr>
              <a:t>,</a:t>
            </a:r>
          </a:p>
          <a:p>
            <a:r>
              <a:rPr lang="ru-RU" sz="1100" b="1" i="1" u="sng" dirty="0">
                <a:solidFill>
                  <a:schemeClr val="accent6"/>
                </a:solidFill>
              </a:rPr>
              <a:t>Область анализа:</a:t>
            </a:r>
            <a:endParaRPr lang="ru-RU" sz="1100" i="1" u="sng" dirty="0">
              <a:solidFill>
                <a:schemeClr val="accent6">
                  <a:lumMod val="50000"/>
                </a:schemeClr>
              </a:solidFill>
            </a:endParaRPr>
          </a:p>
          <a:p>
            <a:r>
              <a:rPr lang="ru-RU" sz="1100" dirty="0"/>
              <a:t>Изотопный состав урана газовой фазе (ГФУ)</a:t>
            </a:r>
          </a:p>
          <a:p>
            <a:r>
              <a:rPr lang="ru-RU" sz="1100" b="1" i="1" u="sng" dirty="0">
                <a:solidFill>
                  <a:schemeClr val="accent6"/>
                </a:solidFill>
              </a:rPr>
              <a:t>Потребности:</a:t>
            </a:r>
            <a:endParaRPr lang="ru-RU" sz="1100" b="1" dirty="0">
              <a:solidFill>
                <a:schemeClr val="accent6"/>
              </a:solidFill>
            </a:endParaRPr>
          </a:p>
          <a:p>
            <a:r>
              <a:rPr lang="ru-RU" sz="1100" dirty="0"/>
              <a:t>Потребности разделительно-</a:t>
            </a:r>
            <a:r>
              <a:rPr lang="ru-RU" sz="1100" dirty="0" err="1"/>
              <a:t>сублиматного</a:t>
            </a:r>
            <a:r>
              <a:rPr lang="ru-RU" sz="1100" dirty="0"/>
              <a:t> комплекса </a:t>
            </a:r>
            <a:br>
              <a:rPr lang="ru-RU" sz="1100" dirty="0"/>
            </a:br>
            <a:r>
              <a:rPr lang="ru-RU" sz="1100" dirty="0"/>
              <a:t>АО «ТВЭЛ» </a:t>
            </a:r>
          </a:p>
        </p:txBody>
      </p:sp>
      <p:sp>
        <p:nvSpPr>
          <p:cNvPr id="25" name="Скругленный прямоугольник 24"/>
          <p:cNvSpPr/>
          <p:nvPr/>
        </p:nvSpPr>
        <p:spPr>
          <a:xfrm>
            <a:off x="2319284" y="2563872"/>
            <a:ext cx="1638000" cy="2210764"/>
          </a:xfrm>
          <a:prstGeom prst="roundRect">
            <a:avLst>
              <a:gd name="adj" fmla="val 5460"/>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ru-RU" sz="1100" b="1" dirty="0">
                <a:solidFill>
                  <a:srgbClr val="414142"/>
                </a:solidFill>
              </a:rPr>
              <a:t>М</a:t>
            </a:r>
            <a:r>
              <a:rPr lang="ru-RU" sz="1100" b="1" baseline="30000" dirty="0">
                <a:solidFill>
                  <a:srgbClr val="414142"/>
                </a:solidFill>
              </a:rPr>
              <a:t>1</a:t>
            </a:r>
            <a:r>
              <a:rPr lang="ru-RU" sz="1100" b="1" dirty="0">
                <a:solidFill>
                  <a:srgbClr val="414142"/>
                </a:solidFill>
              </a:rPr>
              <a:t>&gt;300 </a:t>
            </a:r>
            <a:r>
              <a:rPr lang="ru-RU" sz="1100" b="1" dirty="0" err="1">
                <a:solidFill>
                  <a:srgbClr val="414142"/>
                </a:solidFill>
              </a:rPr>
              <a:t>а.е.м</a:t>
            </a:r>
            <a:r>
              <a:rPr lang="ru-RU" sz="1100" b="1" dirty="0">
                <a:solidFill>
                  <a:srgbClr val="414142"/>
                </a:solidFill>
              </a:rPr>
              <a:t>.</a:t>
            </a:r>
            <a:endParaRPr lang="ru-RU" sz="1100" dirty="0">
              <a:solidFill>
                <a:srgbClr val="414142"/>
              </a:solidFill>
            </a:endParaRPr>
          </a:p>
          <a:p>
            <a:r>
              <a:rPr lang="ru-RU" sz="1100" b="1" i="1" u="sng" dirty="0">
                <a:solidFill>
                  <a:schemeClr val="accent6"/>
                </a:solidFill>
              </a:rPr>
              <a:t>Область анализа:</a:t>
            </a:r>
            <a:endParaRPr lang="ru-RU" sz="1100" i="1" u="sng" dirty="0">
              <a:solidFill>
                <a:schemeClr val="accent6">
                  <a:lumMod val="50000"/>
                </a:schemeClr>
              </a:solidFill>
            </a:endParaRPr>
          </a:p>
          <a:p>
            <a:pPr lvl="0"/>
            <a:r>
              <a:rPr lang="ru-RU" sz="1100" dirty="0">
                <a:solidFill>
                  <a:srgbClr val="414142"/>
                </a:solidFill>
              </a:rPr>
              <a:t>Изотопный состав веществ в  твердой фазе</a:t>
            </a:r>
            <a:r>
              <a:rPr lang="ru-RU" sz="1100" dirty="0"/>
              <a:t>, уран-плутониевые задачи</a:t>
            </a:r>
          </a:p>
          <a:p>
            <a:r>
              <a:rPr lang="ru-RU" sz="1100" b="1" i="1" u="sng" dirty="0">
                <a:solidFill>
                  <a:schemeClr val="accent6"/>
                </a:solidFill>
              </a:rPr>
              <a:t>Потребности:</a:t>
            </a:r>
            <a:endParaRPr lang="ru-RU" sz="1100" b="1" dirty="0">
              <a:solidFill>
                <a:schemeClr val="accent6"/>
              </a:solidFill>
            </a:endParaRPr>
          </a:p>
          <a:p>
            <a:r>
              <a:rPr lang="ru-RU" sz="1100" dirty="0"/>
              <a:t>Потребности ЯТЦ ГК «Росатом» на всем ЖЦ (фабрикация, радиохимия, ОЯТ, др.)</a:t>
            </a:r>
          </a:p>
        </p:txBody>
      </p:sp>
      <p:sp>
        <p:nvSpPr>
          <p:cNvPr id="26" name="Скругленный прямоугольник 25"/>
          <p:cNvSpPr/>
          <p:nvPr/>
        </p:nvSpPr>
        <p:spPr>
          <a:xfrm>
            <a:off x="4183031" y="2563872"/>
            <a:ext cx="1638000" cy="2210764"/>
          </a:xfrm>
          <a:prstGeom prst="roundRect">
            <a:avLst>
              <a:gd name="adj" fmla="val 5460"/>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ru-RU" sz="1100" b="1" dirty="0">
                <a:solidFill>
                  <a:srgbClr val="414142"/>
                </a:solidFill>
              </a:rPr>
              <a:t>М</a:t>
            </a:r>
            <a:r>
              <a:rPr lang="ru-RU" sz="1100" b="1" baseline="30000" dirty="0">
                <a:solidFill>
                  <a:srgbClr val="414142"/>
                </a:solidFill>
              </a:rPr>
              <a:t>1</a:t>
            </a:r>
            <a:r>
              <a:rPr lang="ru-RU" sz="1100" b="1" dirty="0">
                <a:solidFill>
                  <a:srgbClr val="414142"/>
                </a:solidFill>
              </a:rPr>
              <a:t>≤600 </a:t>
            </a:r>
            <a:r>
              <a:rPr lang="ru-RU" sz="1100" b="1" dirty="0" err="1">
                <a:solidFill>
                  <a:srgbClr val="414142"/>
                </a:solidFill>
              </a:rPr>
              <a:t>а.е.м</a:t>
            </a:r>
            <a:r>
              <a:rPr lang="ru-RU" sz="1100" b="1" dirty="0">
                <a:solidFill>
                  <a:srgbClr val="414142"/>
                </a:solidFill>
              </a:rPr>
              <a:t>.</a:t>
            </a:r>
            <a:endParaRPr lang="ru-RU" sz="1100" dirty="0">
              <a:solidFill>
                <a:srgbClr val="414142"/>
              </a:solidFill>
            </a:endParaRPr>
          </a:p>
          <a:p>
            <a:r>
              <a:rPr lang="ru-RU" sz="1100" b="1" i="1" u="sng" dirty="0">
                <a:solidFill>
                  <a:schemeClr val="accent6"/>
                </a:solidFill>
              </a:rPr>
              <a:t>Область анализа:</a:t>
            </a:r>
            <a:endParaRPr lang="ru-RU" sz="1100" i="1" u="sng" dirty="0">
              <a:solidFill>
                <a:schemeClr val="accent6">
                  <a:lumMod val="50000"/>
                </a:schemeClr>
              </a:solidFill>
            </a:endParaRPr>
          </a:p>
          <a:p>
            <a:r>
              <a:rPr lang="ru-RU" sz="1100" dirty="0"/>
              <a:t>Изотопный состав веществ в газовой фазе, стабильные изотопы</a:t>
            </a:r>
          </a:p>
          <a:p>
            <a:r>
              <a:rPr lang="ru-RU" sz="1100" b="1" i="1" u="sng" dirty="0">
                <a:solidFill>
                  <a:schemeClr val="accent6"/>
                </a:solidFill>
              </a:rPr>
              <a:t>Потребности:</a:t>
            </a:r>
            <a:endParaRPr lang="ru-RU" sz="1100" b="1" dirty="0">
              <a:solidFill>
                <a:schemeClr val="accent6"/>
              </a:solidFill>
            </a:endParaRPr>
          </a:p>
          <a:p>
            <a:r>
              <a:rPr lang="ru-RU" sz="1100" dirty="0"/>
              <a:t>Потребности</a:t>
            </a:r>
            <a:br>
              <a:rPr lang="ru-RU" sz="1100" dirty="0"/>
            </a:br>
            <a:r>
              <a:rPr lang="ru-RU" sz="1100" dirty="0"/>
              <a:t>АО «ТВЭЛ», </a:t>
            </a:r>
            <a:br>
              <a:rPr lang="ru-RU" sz="1100" dirty="0"/>
            </a:br>
            <a:r>
              <a:rPr lang="ru-RU" sz="1100" dirty="0"/>
              <a:t>ГК «Росатом», общего рынка </a:t>
            </a:r>
          </a:p>
        </p:txBody>
      </p:sp>
      <p:sp>
        <p:nvSpPr>
          <p:cNvPr id="27" name="Скругленный прямоугольник 26"/>
          <p:cNvSpPr/>
          <p:nvPr/>
        </p:nvSpPr>
        <p:spPr>
          <a:xfrm>
            <a:off x="6038655" y="2563872"/>
            <a:ext cx="1638810" cy="2210764"/>
          </a:xfrm>
          <a:prstGeom prst="roundRect">
            <a:avLst>
              <a:gd name="adj" fmla="val 5460"/>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ru-RU" sz="1100" b="1" dirty="0">
                <a:solidFill>
                  <a:srgbClr val="414142"/>
                </a:solidFill>
              </a:rPr>
              <a:t>М</a:t>
            </a:r>
            <a:r>
              <a:rPr lang="ru-RU" sz="1100" b="1" baseline="30000" dirty="0">
                <a:solidFill>
                  <a:srgbClr val="414142"/>
                </a:solidFill>
              </a:rPr>
              <a:t>1</a:t>
            </a:r>
            <a:r>
              <a:rPr lang="ru-RU" sz="1100" b="1" dirty="0">
                <a:solidFill>
                  <a:srgbClr val="414142"/>
                </a:solidFill>
              </a:rPr>
              <a:t> =2…280 </a:t>
            </a:r>
            <a:r>
              <a:rPr lang="ru-RU" sz="1100" b="1" dirty="0" err="1">
                <a:solidFill>
                  <a:srgbClr val="414142"/>
                </a:solidFill>
              </a:rPr>
              <a:t>а.е.м</a:t>
            </a:r>
            <a:r>
              <a:rPr lang="ru-RU" sz="1100" b="1" dirty="0">
                <a:solidFill>
                  <a:srgbClr val="414142"/>
                </a:solidFill>
              </a:rPr>
              <a:t>. (ограничение)</a:t>
            </a:r>
          </a:p>
          <a:p>
            <a:r>
              <a:rPr lang="ru-RU" sz="1100" b="1" i="1" u="sng" dirty="0">
                <a:solidFill>
                  <a:schemeClr val="accent6"/>
                </a:solidFill>
              </a:rPr>
              <a:t>Область анализа:</a:t>
            </a:r>
            <a:endParaRPr lang="ru-RU" sz="1100" i="1" u="sng" dirty="0">
              <a:solidFill>
                <a:schemeClr val="accent6">
                  <a:lumMod val="50000"/>
                </a:schemeClr>
              </a:solidFill>
            </a:endParaRPr>
          </a:p>
          <a:p>
            <a:pPr lvl="0"/>
            <a:r>
              <a:rPr lang="ru-RU" sz="1100" dirty="0"/>
              <a:t>Газовая фаза, стабильные изотопы, </a:t>
            </a:r>
          </a:p>
          <a:p>
            <a:r>
              <a:rPr lang="ru-RU" sz="1100" b="1" i="1" u="sng" dirty="0">
                <a:solidFill>
                  <a:schemeClr val="accent6"/>
                </a:solidFill>
              </a:rPr>
              <a:t>Потребности:</a:t>
            </a:r>
            <a:endParaRPr lang="ru-RU" sz="1100" b="1" dirty="0">
              <a:solidFill>
                <a:schemeClr val="accent6"/>
              </a:solidFill>
            </a:endParaRPr>
          </a:p>
          <a:p>
            <a:pPr lvl="0"/>
            <a:r>
              <a:rPr lang="ru-RU" sz="1100" dirty="0"/>
              <a:t>Потребности </a:t>
            </a:r>
            <a:br>
              <a:rPr lang="ru-RU" sz="1100" dirty="0"/>
            </a:br>
            <a:r>
              <a:rPr lang="ru-RU" sz="1100" dirty="0"/>
              <a:t>АО «ТВЭЛ», зарубежных партнеров по совместным проектам</a:t>
            </a:r>
          </a:p>
        </p:txBody>
      </p:sp>
      <p:sp>
        <p:nvSpPr>
          <p:cNvPr id="28" name="Скругленный прямоугольник 27"/>
          <p:cNvSpPr/>
          <p:nvPr/>
        </p:nvSpPr>
        <p:spPr>
          <a:xfrm>
            <a:off x="7901327" y="2563872"/>
            <a:ext cx="1638810" cy="2210764"/>
          </a:xfrm>
          <a:prstGeom prst="roundRect">
            <a:avLst>
              <a:gd name="adj" fmla="val 5460"/>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r>
              <a:rPr lang="ru-RU" sz="1100" b="1" dirty="0">
                <a:solidFill>
                  <a:srgbClr val="414142"/>
                </a:solidFill>
              </a:rPr>
              <a:t>М</a:t>
            </a:r>
            <a:r>
              <a:rPr lang="ru-RU" sz="1100" b="1" baseline="30000" dirty="0">
                <a:solidFill>
                  <a:srgbClr val="414142"/>
                </a:solidFill>
              </a:rPr>
              <a:t>1</a:t>
            </a:r>
            <a:r>
              <a:rPr lang="ru-RU" sz="1100" b="1" dirty="0">
                <a:solidFill>
                  <a:srgbClr val="414142"/>
                </a:solidFill>
              </a:rPr>
              <a:t> ≤300 </a:t>
            </a:r>
            <a:r>
              <a:rPr lang="ru-RU" sz="1100" b="1" dirty="0" err="1">
                <a:solidFill>
                  <a:srgbClr val="414142"/>
                </a:solidFill>
              </a:rPr>
              <a:t>а.е.м</a:t>
            </a:r>
            <a:r>
              <a:rPr lang="ru-RU" sz="1100" b="1" dirty="0">
                <a:solidFill>
                  <a:srgbClr val="414142"/>
                </a:solidFill>
              </a:rPr>
              <a:t>. (ограничение) </a:t>
            </a:r>
          </a:p>
          <a:p>
            <a:r>
              <a:rPr lang="ru-RU" sz="1100" b="1" i="1" u="sng" dirty="0">
                <a:solidFill>
                  <a:schemeClr val="accent6"/>
                </a:solidFill>
              </a:rPr>
              <a:t>Область анализа:</a:t>
            </a:r>
            <a:endParaRPr lang="ru-RU" sz="1100" i="1" u="sng" dirty="0">
              <a:solidFill>
                <a:schemeClr val="accent6">
                  <a:lumMod val="50000"/>
                </a:schemeClr>
              </a:solidFill>
            </a:endParaRPr>
          </a:p>
          <a:p>
            <a:pPr lvl="0"/>
            <a:r>
              <a:rPr lang="ru-RU" sz="1100" dirty="0">
                <a:solidFill>
                  <a:srgbClr val="414142"/>
                </a:solidFill>
              </a:rPr>
              <a:t>Твердая </a:t>
            </a:r>
            <a:r>
              <a:rPr lang="ru-RU" sz="1100" dirty="0"/>
              <a:t>фаза, стабильные изотопы,</a:t>
            </a:r>
            <a:endParaRPr lang="ru-RU" sz="1100" dirty="0">
              <a:solidFill>
                <a:srgbClr val="414142"/>
              </a:solidFill>
            </a:endParaRPr>
          </a:p>
          <a:p>
            <a:r>
              <a:rPr lang="ru-RU" sz="1100" b="1" i="1" u="sng" dirty="0">
                <a:solidFill>
                  <a:schemeClr val="accent6"/>
                </a:solidFill>
              </a:rPr>
              <a:t>Потребности:</a:t>
            </a:r>
            <a:endParaRPr lang="ru-RU" sz="1100" b="1" dirty="0">
              <a:solidFill>
                <a:schemeClr val="accent6"/>
              </a:solidFill>
            </a:endParaRPr>
          </a:p>
          <a:p>
            <a:r>
              <a:rPr lang="ru-RU" sz="1100" dirty="0"/>
              <a:t>потребности </a:t>
            </a:r>
            <a:br>
              <a:rPr lang="ru-RU" sz="1100" dirty="0"/>
            </a:br>
            <a:r>
              <a:rPr lang="ru-RU" sz="1100" dirty="0"/>
              <a:t>АО «ТВЭЛ», зарубежных партнеров по совместным проектам</a:t>
            </a:r>
          </a:p>
        </p:txBody>
      </p:sp>
      <p:sp>
        <p:nvSpPr>
          <p:cNvPr id="30" name="Овал 29"/>
          <p:cNvSpPr/>
          <p:nvPr/>
        </p:nvSpPr>
        <p:spPr>
          <a:xfrm>
            <a:off x="8576" y="15875"/>
            <a:ext cx="261257" cy="261257"/>
          </a:xfrm>
          <a:prstGeom prst="ellipse">
            <a:avLst/>
          </a:prstGeom>
          <a:solidFill>
            <a:srgbClr val="1C4C6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a:solidFill>
                  <a:srgbClr val="FFFFFF"/>
                </a:solidFill>
              </a:rPr>
              <a:t>1</a:t>
            </a:r>
          </a:p>
        </p:txBody>
      </p:sp>
      <p:pic>
        <p:nvPicPr>
          <p:cNvPr id="1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34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3859612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4789" name="Слайд think-cell" r:id="rId6" imgW="270" imgH="270" progId="TCLayout.ActiveDocument.1">
                  <p:embed/>
                </p:oleObj>
              </mc:Choice>
              <mc:Fallback>
                <p:oleObj name="Слайд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Прямоугольник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19" name="Прямоугольник 18"/>
          <p:cNvSpPr/>
          <p:nvPr/>
        </p:nvSpPr>
        <p:spPr>
          <a:xfrm>
            <a:off x="270908" y="1257561"/>
            <a:ext cx="9378514" cy="869376"/>
          </a:xfrm>
          <a:prstGeom prst="rect">
            <a:avLst/>
          </a:prstGeom>
          <a:solidFill>
            <a:schemeClr val="accent3">
              <a:lumMod val="9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graphicFrame>
        <p:nvGraphicFramePr>
          <p:cNvPr id="10" name="Таблица 9"/>
          <p:cNvGraphicFramePr>
            <a:graphicFrameLocks noGrp="1"/>
          </p:cNvGraphicFramePr>
          <p:nvPr>
            <p:extLst>
              <p:ext uri="{D42A27DB-BD31-4B8C-83A1-F6EECF244321}">
                <p14:modId xmlns:p14="http://schemas.microsoft.com/office/powerpoint/2010/main" val="772672542"/>
              </p:ext>
            </p:extLst>
          </p:nvPr>
        </p:nvGraphicFramePr>
        <p:xfrm>
          <a:off x="163219" y="2339542"/>
          <a:ext cx="9652810" cy="3575611"/>
        </p:xfrm>
        <a:graphic>
          <a:graphicData uri="http://schemas.openxmlformats.org/drawingml/2006/table">
            <a:tbl>
              <a:tblPr firstRow="1" bandRow="1">
                <a:tableStyleId>{93296810-A885-4BE3-A3E7-6D5BEEA58F35}</a:tableStyleId>
              </a:tblPr>
              <a:tblGrid>
                <a:gridCol w="638937">
                  <a:extLst>
                    <a:ext uri="{9D8B030D-6E8A-4147-A177-3AD203B41FA5}">
                      <a16:colId xmlns:a16="http://schemas.microsoft.com/office/drawing/2014/main" val="20000"/>
                    </a:ext>
                  </a:extLst>
                </a:gridCol>
                <a:gridCol w="3108754">
                  <a:extLst>
                    <a:ext uri="{9D8B030D-6E8A-4147-A177-3AD203B41FA5}">
                      <a16:colId xmlns:a16="http://schemas.microsoft.com/office/drawing/2014/main" val="20001"/>
                    </a:ext>
                  </a:extLst>
                </a:gridCol>
                <a:gridCol w="961314">
                  <a:extLst>
                    <a:ext uri="{9D8B030D-6E8A-4147-A177-3AD203B41FA5}">
                      <a16:colId xmlns:a16="http://schemas.microsoft.com/office/drawing/2014/main" val="20003"/>
                    </a:ext>
                  </a:extLst>
                </a:gridCol>
                <a:gridCol w="1057764">
                  <a:extLst>
                    <a:ext uri="{9D8B030D-6E8A-4147-A177-3AD203B41FA5}">
                      <a16:colId xmlns:a16="http://schemas.microsoft.com/office/drawing/2014/main" val="20004"/>
                    </a:ext>
                  </a:extLst>
                </a:gridCol>
                <a:gridCol w="934128">
                  <a:extLst>
                    <a:ext uri="{9D8B030D-6E8A-4147-A177-3AD203B41FA5}">
                      <a16:colId xmlns:a16="http://schemas.microsoft.com/office/drawing/2014/main" val="20005"/>
                    </a:ext>
                  </a:extLst>
                </a:gridCol>
                <a:gridCol w="1050629">
                  <a:extLst>
                    <a:ext uri="{9D8B030D-6E8A-4147-A177-3AD203B41FA5}">
                      <a16:colId xmlns:a16="http://schemas.microsoft.com/office/drawing/2014/main" val="20006"/>
                    </a:ext>
                  </a:extLst>
                </a:gridCol>
                <a:gridCol w="950642">
                  <a:extLst>
                    <a:ext uri="{9D8B030D-6E8A-4147-A177-3AD203B41FA5}">
                      <a16:colId xmlns:a16="http://schemas.microsoft.com/office/drawing/2014/main" val="20007"/>
                    </a:ext>
                  </a:extLst>
                </a:gridCol>
                <a:gridCol w="950642">
                  <a:extLst>
                    <a:ext uri="{9D8B030D-6E8A-4147-A177-3AD203B41FA5}">
                      <a16:colId xmlns:a16="http://schemas.microsoft.com/office/drawing/2014/main" val="20008"/>
                    </a:ext>
                  </a:extLst>
                </a:gridCol>
              </a:tblGrid>
              <a:tr h="340729">
                <a:tc rowSpan="2">
                  <a:txBody>
                    <a:bodyPr/>
                    <a:lstStyle/>
                    <a:p>
                      <a:pPr algn="ctr"/>
                      <a:r>
                        <a:rPr lang="ru-RU" sz="1200" b="0" dirty="0">
                          <a:solidFill>
                            <a:srgbClr val="002060"/>
                          </a:solidFill>
                        </a:rPr>
                        <a:t>Соотв. стратегии</a:t>
                      </a:r>
                    </a:p>
                  </a:txBody>
                  <a:tcPr marL="0" marR="0" marT="0" marB="0" vert="vert27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rowSpan="2">
                  <a:txBody>
                    <a:bodyPr/>
                    <a:lstStyle/>
                    <a:p>
                      <a:pPr algn="ctr"/>
                      <a:r>
                        <a:rPr lang="ru-RU" sz="1200" b="0" dirty="0">
                          <a:solidFill>
                            <a:srgbClr val="002060"/>
                          </a:solidFill>
                        </a:rPr>
                        <a:t>Название цели /  ключевого индикатора</a:t>
                      </a:r>
                    </a:p>
                    <a:p>
                      <a:pPr algn="ctr"/>
                      <a:r>
                        <a:rPr lang="ru-RU" sz="1000" b="0" i="1" dirty="0">
                          <a:solidFill>
                            <a:srgbClr val="002060"/>
                          </a:solidFill>
                        </a:rPr>
                        <a:t>характеризующего</a:t>
                      </a:r>
                      <a:r>
                        <a:rPr lang="ru-RU" sz="1000" b="0" i="1" baseline="0" dirty="0">
                          <a:solidFill>
                            <a:srgbClr val="002060"/>
                          </a:solidFill>
                        </a:rPr>
                        <a:t> достижение цели</a:t>
                      </a:r>
                      <a:endParaRPr lang="ru-RU" sz="1000" b="0" i="1" dirty="0">
                        <a:solidFill>
                          <a:srgbClr val="002060"/>
                        </a:solidFill>
                      </a:endParaRP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gridSpan="6">
                  <a:txBody>
                    <a:bodyPr/>
                    <a:lstStyle/>
                    <a:p>
                      <a:pPr marL="0" algn="ctr" defTabSz="914290" rtl="0" eaLnBrk="1" latinLnBrk="0" hangingPunct="1"/>
                      <a:r>
                        <a:rPr lang="ru-RU" sz="1200" b="0" kern="1200" dirty="0">
                          <a:solidFill>
                            <a:srgbClr val="002060"/>
                          </a:solidFill>
                          <a:latin typeface="+mn-lt"/>
                          <a:ea typeface="+mn-ea"/>
                          <a:cs typeface="+mn-cs"/>
                        </a:rPr>
                        <a:t>Целевое значение индикатора</a:t>
                      </a:r>
                    </a:p>
                  </a:txBody>
                  <a:tcPr marL="0" marR="0" marT="0" marB="0" anchor="ctr">
                    <a:lnL w="3175" cap="flat" cmpd="sng" algn="ctr">
                      <a:solidFill>
                        <a:schemeClr val="tx1">
                          <a:lumMod val="60000"/>
                          <a:lumOff val="40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54306">
                <a:tc vMerge="1">
                  <a:txBody>
                    <a:bodyPr/>
                    <a:lstStyle/>
                    <a:p>
                      <a:endParaRPr lang="ru-RU"/>
                    </a:p>
                  </a:txBody>
                  <a:tcPr/>
                </a:tc>
                <a:tc vMerge="1">
                  <a:txBody>
                    <a:bodyPr/>
                    <a:lstStyle/>
                    <a:p>
                      <a:endParaRPr lang="ru-RU"/>
                    </a:p>
                  </a:txBody>
                  <a:tcPr/>
                </a:tc>
                <a:tc>
                  <a:txBody>
                    <a:bodyPr/>
                    <a:lstStyle/>
                    <a:p>
                      <a:pPr marL="0" algn="ctr" defTabSz="914290" rtl="0" eaLnBrk="1" latinLnBrk="0" hangingPunct="1"/>
                      <a:r>
                        <a:rPr lang="ru-RU" sz="1200" b="0" kern="1200" dirty="0">
                          <a:solidFill>
                            <a:srgbClr val="002060"/>
                          </a:solidFill>
                          <a:latin typeface="+mn-lt"/>
                          <a:ea typeface="+mn-ea"/>
                          <a:cs typeface="+mn-cs"/>
                        </a:rPr>
                        <a:t>2019</a:t>
                      </a: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290" rtl="0" eaLnBrk="1" latinLnBrk="0" hangingPunct="1"/>
                      <a:r>
                        <a:rPr lang="ru-RU" sz="1200" b="0" kern="1200" dirty="0">
                          <a:solidFill>
                            <a:srgbClr val="002060"/>
                          </a:solidFill>
                          <a:latin typeface="+mn-lt"/>
                          <a:ea typeface="+mn-ea"/>
                          <a:cs typeface="+mn-cs"/>
                        </a:rPr>
                        <a:t>2020</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ru-RU" sz="1200" b="0" kern="1200" dirty="0">
                          <a:solidFill>
                            <a:srgbClr val="002060"/>
                          </a:solidFill>
                          <a:latin typeface="+mn-lt"/>
                          <a:ea typeface="+mn-ea"/>
                          <a:cs typeface="+mn-cs"/>
                        </a:rPr>
                        <a:t>2021</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290" rtl="0" eaLnBrk="1" latinLnBrk="0" hangingPunct="1"/>
                      <a:r>
                        <a:rPr lang="ru-RU" sz="1200" b="0" kern="1200" dirty="0">
                          <a:solidFill>
                            <a:srgbClr val="002060"/>
                          </a:solidFill>
                          <a:latin typeface="+mn-lt"/>
                          <a:ea typeface="+mn-ea"/>
                          <a:cs typeface="+mn-cs"/>
                        </a:rPr>
                        <a:t>2022</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290" rtl="0" eaLnBrk="1" latinLnBrk="0" hangingPunct="1"/>
                      <a:r>
                        <a:rPr lang="ru-RU" sz="1200" b="0" kern="1200" dirty="0" smtClean="0">
                          <a:solidFill>
                            <a:srgbClr val="002060"/>
                          </a:solidFill>
                          <a:latin typeface="+mn-lt"/>
                          <a:ea typeface="+mn-ea"/>
                          <a:cs typeface="+mn-cs"/>
                        </a:rPr>
                        <a:t>2023</a:t>
                      </a:r>
                      <a:endParaRPr lang="ru-RU" sz="1200" b="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290" rtl="0" eaLnBrk="1" latinLnBrk="0" hangingPunct="1"/>
                      <a:r>
                        <a:rPr lang="ru-RU" sz="1200" b="0" kern="1200" dirty="0">
                          <a:solidFill>
                            <a:srgbClr val="002060"/>
                          </a:solidFill>
                          <a:latin typeface="+mn-lt"/>
                          <a:ea typeface="+mn-ea"/>
                          <a:cs typeface="+mn-cs"/>
                        </a:rPr>
                        <a:t>2024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47572">
                <a:tc>
                  <a:txBody>
                    <a:bodyPr/>
                    <a:lstStyle/>
                    <a:p>
                      <a:pPr marL="0" lvl="1" indent="0" algn="ctr"/>
                      <a:r>
                        <a:rPr lang="ru-RU" sz="1600" b="1" i="1" dirty="0">
                          <a:solidFill>
                            <a:srgbClr val="002060"/>
                          </a:solidFill>
                        </a:rPr>
                        <a:t>1</a:t>
                      </a: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gridSpan="7">
                  <a:txBody>
                    <a:bodyPr/>
                    <a:lstStyle/>
                    <a:p>
                      <a:pPr lvl="0"/>
                      <a:r>
                        <a:rPr lang="ru-RU" sz="1200" b="1" dirty="0">
                          <a:solidFill>
                            <a:srgbClr val="002060"/>
                          </a:solidFill>
                        </a:rPr>
                        <a:t>Разработка</a:t>
                      </a:r>
                      <a:r>
                        <a:rPr lang="ru-RU" sz="1200" b="1" baseline="0" dirty="0">
                          <a:solidFill>
                            <a:srgbClr val="002060"/>
                          </a:solidFill>
                        </a:rPr>
                        <a:t> и освоение производства масс-спектрометров для технологических потребностей  ГК «Росатом»</a:t>
                      </a:r>
                      <a:endParaRPr lang="ru-RU" sz="1200" b="1" dirty="0">
                        <a:solidFill>
                          <a:srgbClr val="002060"/>
                        </a:solidFill>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47572">
                <a:tc>
                  <a:txBody>
                    <a:bodyPr/>
                    <a:lstStyle/>
                    <a:p>
                      <a:pPr algn="ctr" defTabSz="444500">
                        <a:tabLst/>
                      </a:pP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9388" lvl="1" indent="0" algn="l" defTabSz="444500">
                        <a:tabLst/>
                      </a:pPr>
                      <a:r>
                        <a:rPr lang="ru-RU" sz="1200" dirty="0" smtClean="0">
                          <a:solidFill>
                            <a:srgbClr val="002060"/>
                          </a:solidFill>
                        </a:rPr>
                        <a:t>Завершен</a:t>
                      </a:r>
                      <a:r>
                        <a:rPr lang="ru-RU" sz="1200" baseline="0" dirty="0" smtClean="0">
                          <a:solidFill>
                            <a:srgbClr val="002060"/>
                          </a:solidFill>
                        </a:rPr>
                        <a:t> ОКР</a:t>
                      </a:r>
                      <a:endParaRPr lang="ru-RU" sz="1200" dirty="0">
                        <a:solidFill>
                          <a:srgbClr val="002060"/>
                        </a:solidFill>
                      </a:endParaRP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ТМ, СГМ (э)</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СТМ (э)</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СГМ</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7572">
                <a:tc>
                  <a:txBody>
                    <a:bodyPr/>
                    <a:lstStyle/>
                    <a:p>
                      <a:pPr algn="ctr" defTabSz="444500">
                        <a:tabLst/>
                      </a:pP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9388" marR="0" lvl="1" indent="0" algn="l" defTabSz="444500" rtl="0" eaLnBrk="1" fontAlgn="auto" latinLnBrk="0" hangingPunct="1">
                        <a:lnSpc>
                          <a:spcPct val="100000"/>
                        </a:lnSpc>
                        <a:spcBef>
                          <a:spcPts val="0"/>
                        </a:spcBef>
                        <a:spcAft>
                          <a:spcPts val="0"/>
                        </a:spcAft>
                        <a:buClrTx/>
                        <a:buSzTx/>
                        <a:buFontTx/>
                        <a:buNone/>
                        <a:tabLst/>
                        <a:defRPr/>
                      </a:pPr>
                      <a:r>
                        <a:rPr lang="ru-RU" sz="1200" dirty="0" smtClean="0">
                          <a:solidFill>
                            <a:srgbClr val="002060"/>
                          </a:solidFill>
                        </a:rPr>
                        <a:t>Прибор</a:t>
                      </a:r>
                      <a:r>
                        <a:rPr lang="ru-RU" sz="1200" baseline="0" dirty="0" smtClean="0">
                          <a:solidFill>
                            <a:srgbClr val="002060"/>
                          </a:solidFill>
                        </a:rPr>
                        <a:t> сертифицирован</a:t>
                      </a:r>
                      <a:endParaRPr lang="ru-RU" sz="1200" dirty="0">
                        <a:solidFill>
                          <a:srgbClr val="002060"/>
                        </a:solidFill>
                      </a:endParaRP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СГМ (э)</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smtClean="0">
                          <a:solidFill>
                            <a:srgbClr val="002060"/>
                          </a:solidFill>
                          <a:latin typeface="+mn-lt"/>
                          <a:ea typeface="+mn-ea"/>
                          <a:cs typeface="+mn-cs"/>
                        </a:rPr>
                        <a:t>ТМ, СТМ (э)</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СГМ</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7572">
                <a:tc>
                  <a:txBody>
                    <a:bodyPr/>
                    <a:lstStyle/>
                    <a:p>
                      <a:pPr algn="ctr" defTabSz="444500">
                        <a:tabLst/>
                      </a:pP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9388" lvl="1" indent="0" algn="l" defTabSz="444500">
                        <a:tabLst/>
                      </a:pPr>
                      <a:r>
                        <a:rPr lang="ru-RU" sz="1200" dirty="0" smtClean="0">
                          <a:solidFill>
                            <a:srgbClr val="002060"/>
                          </a:solidFill>
                        </a:rPr>
                        <a:t>Продажи,</a:t>
                      </a:r>
                      <a:r>
                        <a:rPr lang="ru-RU" sz="1200" baseline="0" dirty="0" smtClean="0">
                          <a:solidFill>
                            <a:srgbClr val="002060"/>
                          </a:solidFill>
                        </a:rPr>
                        <a:t> р</a:t>
                      </a:r>
                      <a:r>
                        <a:rPr lang="ru-RU" sz="1200" dirty="0" smtClean="0">
                          <a:solidFill>
                            <a:srgbClr val="002060"/>
                          </a:solidFill>
                        </a:rPr>
                        <a:t>еализовано шт</a:t>
                      </a:r>
                      <a:r>
                        <a:rPr lang="ru-RU" sz="1200" dirty="0">
                          <a:solidFill>
                            <a:srgbClr val="002060"/>
                          </a:solidFill>
                        </a:rPr>
                        <a:t>.</a:t>
                      </a: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1</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4</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r>
                        <a:rPr lang="ru-RU" sz="1100" kern="1200" dirty="0" smtClean="0">
                          <a:solidFill>
                            <a:srgbClr val="002060"/>
                          </a:solidFill>
                          <a:latin typeface="+mn-lt"/>
                          <a:ea typeface="+mn-ea"/>
                          <a:cs typeface="+mn-cs"/>
                        </a:rPr>
                        <a:t>4</a:t>
                      </a:r>
                      <a:endParaRPr lang="ru-RU" sz="11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7572">
                <a:tc>
                  <a:txBody>
                    <a:bodyPr/>
                    <a:lstStyle/>
                    <a:p>
                      <a:pPr algn="ct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2060"/>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347572">
                <a:tc>
                  <a:txBody>
                    <a:bodyPr/>
                    <a:lstStyle/>
                    <a:p>
                      <a:pPr algn="ctr"/>
                      <a:r>
                        <a:rPr lang="ru-RU" sz="1600" b="1" i="1" dirty="0" smtClean="0">
                          <a:solidFill>
                            <a:srgbClr val="002060"/>
                          </a:solidFill>
                        </a:rPr>
                        <a:t>2</a:t>
                      </a: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rgbClr val="002060"/>
                          </a:solidFill>
                          <a:effectLst/>
                          <a:uLnTx/>
                          <a:uFillTx/>
                          <a:latin typeface="+mn-lt"/>
                          <a:ea typeface="+mn-ea"/>
                          <a:cs typeface="+mn-cs"/>
                        </a:rPr>
                        <a:t>Оказание услуг по модернизации масс-спектрометров серий МТИ и МИ 1201</a:t>
                      </a:r>
                      <a:endParaRPr kumimoji="0" lang="ru-RU" sz="1200" b="1" i="0" u="none" strike="noStrike" kern="1200" cap="none" spc="0" normalizeH="0" baseline="0" noProof="0" dirty="0">
                        <a:ln>
                          <a:noFill/>
                        </a:ln>
                        <a:solidFill>
                          <a:srgbClr val="002060"/>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sz="1200" dirty="0">
                        <a:solidFill>
                          <a:srgbClr val="002060"/>
                        </a:solidFill>
                      </a:endParaRPr>
                    </a:p>
                  </a:txBody>
                  <a:tcPr marL="99060" marR="99060" marT="3600" marB="360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dirty="0"/>
                    </a:p>
                  </a:txBody>
                  <a:tcPr marL="99060" marR="9906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dirty="0"/>
                    </a:p>
                  </a:txBody>
                  <a:tcPr marL="99060" marR="9906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dirty="0"/>
                    </a:p>
                  </a:txBody>
                  <a:tcPr marL="99060" marR="9906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dirty="0"/>
                    </a:p>
                  </a:txBody>
                  <a:tcPr marL="99060" marR="9906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hMerge="1">
                  <a:txBody>
                    <a:bodyPr/>
                    <a:lstStyle/>
                    <a:p>
                      <a:endParaRPr lang="ru-RU" dirty="0"/>
                    </a:p>
                  </a:txBody>
                  <a:tcPr marL="99060" marR="99060" marT="3600" marB="36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7572">
                <a:tc>
                  <a:txBody>
                    <a:bodyPr/>
                    <a:lstStyle/>
                    <a:p>
                      <a:pPr algn="ct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9388" marR="0" lvl="1" indent="0" algn="l" defTabSz="4445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2060"/>
                          </a:solidFill>
                          <a:effectLst/>
                          <a:uLnTx/>
                          <a:uFillTx/>
                          <a:latin typeface="+mn-lt"/>
                          <a:ea typeface="+mn-ea"/>
                          <a:cs typeface="+mn-cs"/>
                        </a:rPr>
                        <a:t>Количество, шт.</a:t>
                      </a: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0</a:t>
                      </a:r>
                      <a:endParaRPr lang="ru-RU" sz="1200" kern="1200" dirty="0">
                        <a:solidFill>
                          <a:srgbClr val="002060"/>
                        </a:solidFill>
                        <a:latin typeface="+mn-lt"/>
                        <a:ea typeface="+mn-ea"/>
                        <a:cs typeface="+mn-cs"/>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2</a:t>
                      </a: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5</a:t>
                      </a: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6</a:t>
                      </a: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5</a:t>
                      </a: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ru-RU" sz="1200" kern="1200" dirty="0" smtClean="0">
                          <a:solidFill>
                            <a:srgbClr val="002060"/>
                          </a:solidFill>
                          <a:latin typeface="+mn-lt"/>
                          <a:ea typeface="+mn-ea"/>
                          <a:cs typeface="+mn-cs"/>
                        </a:rPr>
                        <a:t>5</a:t>
                      </a: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7572">
                <a:tc>
                  <a:txBody>
                    <a:bodyPr/>
                    <a:lstStyle/>
                    <a:p>
                      <a:pPr algn="ctr" defTabSz="444500">
                        <a:tabLst/>
                      </a:pPr>
                      <a:endParaRPr lang="ru-RU" sz="1600" b="1" i="1" dirty="0">
                        <a:solidFill>
                          <a:srgbClr val="002060"/>
                        </a:solidFill>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9388" lvl="1" indent="0" algn="l" defTabSz="444500">
                        <a:tabLst/>
                      </a:pPr>
                      <a:endParaRPr lang="ru-RU" sz="1200" dirty="0">
                        <a:solidFill>
                          <a:srgbClr val="002060"/>
                        </a:solidFill>
                      </a:endParaRPr>
                    </a:p>
                  </a:txBody>
                  <a:tcPr marL="0" marR="0" marT="0" marB="0" anchor="ctr">
                    <a:lnL w="12700" cap="flat" cmpd="sng" algn="ctr">
                      <a:solidFill>
                        <a:schemeClr val="bg1">
                          <a:lumMod val="65000"/>
                        </a:schemeClr>
                      </a:solidFill>
                      <a:prstDash val="solid"/>
                      <a:round/>
                      <a:headEnd type="none" w="med" len="med"/>
                      <a:tailEnd type="none" w="med" len="med"/>
                    </a:lnL>
                    <a:lnR w="3175" cap="flat" cmpd="sng" algn="ctr">
                      <a:solidFill>
                        <a:schemeClr val="tx1">
                          <a:lumMod val="60000"/>
                          <a:lumOff val="4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3175" cap="flat" cmpd="sng" algn="ctr">
                      <a:solidFill>
                        <a:schemeClr val="tx1">
                          <a:lumMod val="60000"/>
                          <a:lumOff val="4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lgn="ctr"/>
                      <a:endParaRPr lang="ru-RU" sz="1200" kern="1200" dirty="0">
                        <a:solidFill>
                          <a:srgbClr val="002060"/>
                        </a:solidFill>
                        <a:latin typeface="+mn-lt"/>
                        <a:ea typeface="+mn-ea"/>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3" name="Скругленный прямоугольник 22"/>
          <p:cNvSpPr/>
          <p:nvPr/>
        </p:nvSpPr>
        <p:spPr>
          <a:xfrm>
            <a:off x="559806" y="1418719"/>
            <a:ext cx="1936074" cy="52184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rPr>
              <a:t>Рост на рынках ЯТЦ</a:t>
            </a:r>
          </a:p>
        </p:txBody>
      </p:sp>
      <p:sp>
        <p:nvSpPr>
          <p:cNvPr id="24" name="Скругленный прямоугольник 23"/>
          <p:cNvSpPr/>
          <p:nvPr/>
        </p:nvSpPr>
        <p:spPr>
          <a:xfrm>
            <a:off x="2888065" y="1418719"/>
            <a:ext cx="1936074" cy="52184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rPr>
              <a:t>Развитие 2-го ядра бизнеса</a:t>
            </a:r>
          </a:p>
        </p:txBody>
      </p:sp>
      <p:sp>
        <p:nvSpPr>
          <p:cNvPr id="26" name="Скругленный прямоугольник 25"/>
          <p:cNvSpPr/>
          <p:nvPr/>
        </p:nvSpPr>
        <p:spPr>
          <a:xfrm>
            <a:off x="5216324" y="1418719"/>
            <a:ext cx="1936074" cy="52184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rPr>
              <a:t>Социальная и экологическая приемлемость</a:t>
            </a:r>
          </a:p>
        </p:txBody>
      </p:sp>
      <p:sp>
        <p:nvSpPr>
          <p:cNvPr id="27" name="Скругленный прямоугольник 26"/>
          <p:cNvSpPr/>
          <p:nvPr/>
        </p:nvSpPr>
        <p:spPr>
          <a:xfrm>
            <a:off x="7544581" y="1418719"/>
            <a:ext cx="1936074" cy="52184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rPr>
              <a:t>Повышение эффективности</a:t>
            </a:r>
          </a:p>
        </p:txBody>
      </p:sp>
      <p:sp>
        <p:nvSpPr>
          <p:cNvPr id="28" name="Скругленный прямоугольник 27"/>
          <p:cNvSpPr/>
          <p:nvPr/>
        </p:nvSpPr>
        <p:spPr>
          <a:xfrm>
            <a:off x="421830" y="1376276"/>
            <a:ext cx="216024" cy="14401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1</a:t>
            </a:r>
          </a:p>
        </p:txBody>
      </p:sp>
      <p:sp>
        <p:nvSpPr>
          <p:cNvPr id="31" name="Скругленный прямоугольник 30"/>
          <p:cNvSpPr/>
          <p:nvPr/>
        </p:nvSpPr>
        <p:spPr>
          <a:xfrm>
            <a:off x="2780052" y="1376276"/>
            <a:ext cx="216024" cy="14401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2</a:t>
            </a:r>
          </a:p>
        </p:txBody>
      </p:sp>
      <p:sp>
        <p:nvSpPr>
          <p:cNvPr id="32" name="Скругленный прямоугольник 31"/>
          <p:cNvSpPr/>
          <p:nvPr/>
        </p:nvSpPr>
        <p:spPr>
          <a:xfrm>
            <a:off x="5136598" y="1376276"/>
            <a:ext cx="216024" cy="14401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3</a:t>
            </a:r>
          </a:p>
        </p:txBody>
      </p:sp>
      <p:sp>
        <p:nvSpPr>
          <p:cNvPr id="33" name="Скругленный прямоугольник 32"/>
          <p:cNvSpPr/>
          <p:nvPr/>
        </p:nvSpPr>
        <p:spPr>
          <a:xfrm>
            <a:off x="7436570" y="1376276"/>
            <a:ext cx="216024" cy="14401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4</a:t>
            </a:r>
          </a:p>
        </p:txBody>
      </p:sp>
      <p:sp>
        <p:nvSpPr>
          <p:cNvPr id="20" name="TextBox 19"/>
          <p:cNvSpPr txBox="1"/>
          <p:nvPr/>
        </p:nvSpPr>
        <p:spPr>
          <a:xfrm>
            <a:off x="270908" y="920150"/>
            <a:ext cx="9394416" cy="307777"/>
          </a:xfrm>
          <a:prstGeom prst="rect">
            <a:avLst/>
          </a:prstGeom>
          <a:noFill/>
        </p:spPr>
        <p:txBody>
          <a:bodyPr wrap="square" rtlCol="0">
            <a:spAutoFit/>
          </a:bodyPr>
          <a:lstStyle/>
          <a:p>
            <a:pPr algn="ctr"/>
            <a:r>
              <a:rPr lang="ru-RU" sz="1400" dirty="0">
                <a:solidFill>
                  <a:srgbClr val="003274"/>
                </a:solidFill>
              </a:rPr>
              <a:t>Стратегические цели ТК</a:t>
            </a:r>
          </a:p>
        </p:txBody>
      </p:sp>
      <p:sp>
        <p:nvSpPr>
          <p:cNvPr id="3" name="Номер слайда 2"/>
          <p:cNvSpPr>
            <a:spLocks noGrp="1"/>
          </p:cNvSpPr>
          <p:nvPr>
            <p:ph type="sldNum" sz="quarter" idx="10"/>
          </p:nvPr>
        </p:nvSpPr>
        <p:spPr/>
        <p:txBody>
          <a:bodyPr/>
          <a:lstStyle/>
          <a:p>
            <a:pPr>
              <a:defRPr/>
            </a:pPr>
            <a:fld id="{F96B1FF1-CCDF-4618-AA96-E8A119FBE8B6}" type="slidenum">
              <a:rPr lang="ru-RU" smtClean="0">
                <a:solidFill>
                  <a:srgbClr val="003274"/>
                </a:solidFill>
              </a:rPr>
              <a:pPr>
                <a:defRPr/>
              </a:pPr>
              <a:t>11</a:t>
            </a:fld>
            <a:endParaRPr lang="ru-RU" dirty="0">
              <a:solidFill>
                <a:srgbClr val="003274"/>
              </a:solidFill>
            </a:endParaRPr>
          </a:p>
        </p:txBody>
      </p:sp>
      <p:sp>
        <p:nvSpPr>
          <p:cNvPr id="41" name="Заголовок 1"/>
          <p:cNvSpPr>
            <a:spLocks noGrp="1"/>
          </p:cNvSpPr>
          <p:nvPr>
            <p:ph type="title"/>
          </p:nvPr>
        </p:nvSpPr>
        <p:spPr/>
        <p:txBody>
          <a:bodyPr/>
          <a:lstStyle/>
          <a:p>
            <a:r>
              <a:rPr lang="ru-RU" dirty="0"/>
              <a:t>Цели </a:t>
            </a:r>
            <a:r>
              <a:rPr lang="ru-RU" dirty="0" smtClean="0"/>
              <a:t>программы </a:t>
            </a:r>
            <a:r>
              <a:rPr lang="ru-RU" dirty="0"/>
              <a:t>до 2024 г.</a:t>
            </a:r>
          </a:p>
        </p:txBody>
      </p:sp>
      <p:pic>
        <p:nvPicPr>
          <p:cNvPr id="1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4013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p:custDataLst>
              <p:tags r:id="rId2"/>
            </p:custDataLst>
            <p:extLst>
              <p:ext uri="{D42A27DB-BD31-4B8C-83A1-F6EECF244321}">
                <p14:modId xmlns:p14="http://schemas.microsoft.com/office/powerpoint/2010/main" val="3348749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0241" name="Слайд think-cell" r:id="rId5" imgW="270" imgH="270" progId="TCLayout.ActiveDocument.1">
                  <p:embed/>
                </p:oleObj>
              </mc:Choice>
              <mc:Fallback>
                <p:oleObj name="Слайд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Прямоугольник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70" name="Овал 69"/>
          <p:cNvSpPr/>
          <p:nvPr/>
        </p:nvSpPr>
        <p:spPr>
          <a:xfrm>
            <a:off x="172132" y="5225998"/>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9" name="Овал 68"/>
          <p:cNvSpPr/>
          <p:nvPr/>
        </p:nvSpPr>
        <p:spPr>
          <a:xfrm>
            <a:off x="172132" y="4668805"/>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 name="Полилиния 48"/>
          <p:cNvSpPr/>
          <p:nvPr/>
        </p:nvSpPr>
        <p:spPr>
          <a:xfrm>
            <a:off x="2438400" y="3791677"/>
            <a:ext cx="7467600" cy="643466"/>
          </a:xfrm>
          <a:custGeom>
            <a:avLst/>
            <a:gdLst>
              <a:gd name="connsiteX0" fmla="*/ 505460 w 7467600"/>
              <a:gd name="connsiteY0" fmla="*/ 0 h 643466"/>
              <a:gd name="connsiteX1" fmla="*/ 683260 w 7467600"/>
              <a:gd name="connsiteY1" fmla="*/ 0 h 643466"/>
              <a:gd name="connsiteX2" fmla="*/ 2308860 w 7467600"/>
              <a:gd name="connsiteY2" fmla="*/ 0 h 643466"/>
              <a:gd name="connsiteX3" fmla="*/ 2486660 w 7467600"/>
              <a:gd name="connsiteY3" fmla="*/ 0 h 643466"/>
              <a:gd name="connsiteX4" fmla="*/ 2527300 w 7467600"/>
              <a:gd name="connsiteY4" fmla="*/ 0 h 643466"/>
              <a:gd name="connsiteX5" fmla="*/ 2705100 w 7467600"/>
              <a:gd name="connsiteY5" fmla="*/ 0 h 643466"/>
              <a:gd name="connsiteX6" fmla="*/ 4251960 w 7467600"/>
              <a:gd name="connsiteY6" fmla="*/ 0 h 643466"/>
              <a:gd name="connsiteX7" fmla="*/ 4330700 w 7467600"/>
              <a:gd name="connsiteY7" fmla="*/ 0 h 643466"/>
              <a:gd name="connsiteX8" fmla="*/ 4429760 w 7467600"/>
              <a:gd name="connsiteY8" fmla="*/ 0 h 643466"/>
              <a:gd name="connsiteX9" fmla="*/ 4508500 w 7467600"/>
              <a:gd name="connsiteY9" fmla="*/ 0 h 643466"/>
              <a:gd name="connsiteX10" fmla="*/ 5267960 w 7467600"/>
              <a:gd name="connsiteY10" fmla="*/ 0 h 643466"/>
              <a:gd name="connsiteX11" fmla="*/ 5445760 w 7467600"/>
              <a:gd name="connsiteY11" fmla="*/ 0 h 643466"/>
              <a:gd name="connsiteX12" fmla="*/ 6273800 w 7467600"/>
              <a:gd name="connsiteY12" fmla="*/ 0 h 643466"/>
              <a:gd name="connsiteX13" fmla="*/ 6451600 w 7467600"/>
              <a:gd name="connsiteY13" fmla="*/ 0 h 643466"/>
              <a:gd name="connsiteX14" fmla="*/ 7289800 w 7467600"/>
              <a:gd name="connsiteY14" fmla="*/ 0 h 643466"/>
              <a:gd name="connsiteX15" fmla="*/ 7467600 w 7467600"/>
              <a:gd name="connsiteY15" fmla="*/ 0 h 643466"/>
              <a:gd name="connsiteX16" fmla="*/ 6962140 w 7467600"/>
              <a:gd name="connsiteY16" fmla="*/ 643466 h 643466"/>
              <a:gd name="connsiteX17" fmla="*/ 6784340 w 7467600"/>
              <a:gd name="connsiteY17" fmla="*/ 643466 h 643466"/>
              <a:gd name="connsiteX18" fmla="*/ 5946140 w 7467600"/>
              <a:gd name="connsiteY18" fmla="*/ 643466 h 643466"/>
              <a:gd name="connsiteX19" fmla="*/ 5768340 w 7467600"/>
              <a:gd name="connsiteY19" fmla="*/ 643466 h 643466"/>
              <a:gd name="connsiteX20" fmla="*/ 4940300 w 7467600"/>
              <a:gd name="connsiteY20" fmla="*/ 643466 h 643466"/>
              <a:gd name="connsiteX21" fmla="*/ 4762500 w 7467600"/>
              <a:gd name="connsiteY21" fmla="*/ 643466 h 643466"/>
              <a:gd name="connsiteX22" fmla="*/ 4003040 w 7467600"/>
              <a:gd name="connsiteY22" fmla="*/ 643466 h 643466"/>
              <a:gd name="connsiteX23" fmla="*/ 3924300 w 7467600"/>
              <a:gd name="connsiteY23" fmla="*/ 643466 h 643466"/>
              <a:gd name="connsiteX24" fmla="*/ 3825240 w 7467600"/>
              <a:gd name="connsiteY24" fmla="*/ 643466 h 643466"/>
              <a:gd name="connsiteX25" fmla="*/ 3746500 w 7467600"/>
              <a:gd name="connsiteY25" fmla="*/ 643466 h 643466"/>
              <a:gd name="connsiteX26" fmla="*/ 2199640 w 7467600"/>
              <a:gd name="connsiteY26" fmla="*/ 643466 h 643466"/>
              <a:gd name="connsiteX27" fmla="*/ 2021840 w 7467600"/>
              <a:gd name="connsiteY27" fmla="*/ 643466 h 643466"/>
              <a:gd name="connsiteX28" fmla="*/ 1981200 w 7467600"/>
              <a:gd name="connsiteY28" fmla="*/ 643466 h 643466"/>
              <a:gd name="connsiteX29" fmla="*/ 1803400 w 7467600"/>
              <a:gd name="connsiteY29" fmla="*/ 643466 h 643466"/>
              <a:gd name="connsiteX30" fmla="*/ 177800 w 7467600"/>
              <a:gd name="connsiteY30" fmla="*/ 643466 h 643466"/>
              <a:gd name="connsiteX31" fmla="*/ 0 w 7467600"/>
              <a:gd name="connsiteY31" fmla="*/ 643466 h 6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67600" h="643466">
                <a:moveTo>
                  <a:pt x="505460" y="0"/>
                </a:moveTo>
                <a:lnTo>
                  <a:pt x="683260" y="0"/>
                </a:lnTo>
                <a:lnTo>
                  <a:pt x="2308860" y="0"/>
                </a:lnTo>
                <a:lnTo>
                  <a:pt x="2486660" y="0"/>
                </a:lnTo>
                <a:lnTo>
                  <a:pt x="2527300" y="0"/>
                </a:lnTo>
                <a:lnTo>
                  <a:pt x="2705100" y="0"/>
                </a:lnTo>
                <a:lnTo>
                  <a:pt x="4251960" y="0"/>
                </a:lnTo>
                <a:lnTo>
                  <a:pt x="4330700" y="0"/>
                </a:lnTo>
                <a:lnTo>
                  <a:pt x="4429760" y="0"/>
                </a:lnTo>
                <a:lnTo>
                  <a:pt x="4508500" y="0"/>
                </a:lnTo>
                <a:lnTo>
                  <a:pt x="5267960" y="0"/>
                </a:lnTo>
                <a:lnTo>
                  <a:pt x="5445760" y="0"/>
                </a:lnTo>
                <a:lnTo>
                  <a:pt x="6273800" y="0"/>
                </a:lnTo>
                <a:lnTo>
                  <a:pt x="6451600" y="0"/>
                </a:lnTo>
                <a:lnTo>
                  <a:pt x="7289800" y="0"/>
                </a:lnTo>
                <a:lnTo>
                  <a:pt x="7467600" y="0"/>
                </a:lnTo>
                <a:lnTo>
                  <a:pt x="6962140" y="643466"/>
                </a:lnTo>
                <a:lnTo>
                  <a:pt x="6784340" y="643466"/>
                </a:lnTo>
                <a:lnTo>
                  <a:pt x="5946140" y="643466"/>
                </a:lnTo>
                <a:lnTo>
                  <a:pt x="5768340" y="643466"/>
                </a:lnTo>
                <a:lnTo>
                  <a:pt x="4940300" y="643466"/>
                </a:lnTo>
                <a:lnTo>
                  <a:pt x="4762500" y="643466"/>
                </a:lnTo>
                <a:lnTo>
                  <a:pt x="4003040" y="643466"/>
                </a:lnTo>
                <a:lnTo>
                  <a:pt x="3924300" y="643466"/>
                </a:lnTo>
                <a:lnTo>
                  <a:pt x="3825240" y="643466"/>
                </a:lnTo>
                <a:lnTo>
                  <a:pt x="3746500" y="643466"/>
                </a:lnTo>
                <a:lnTo>
                  <a:pt x="2199640" y="643466"/>
                </a:lnTo>
                <a:lnTo>
                  <a:pt x="2021840" y="643466"/>
                </a:lnTo>
                <a:lnTo>
                  <a:pt x="1981200" y="643466"/>
                </a:lnTo>
                <a:lnTo>
                  <a:pt x="1803400" y="643466"/>
                </a:lnTo>
                <a:lnTo>
                  <a:pt x="177800" y="643466"/>
                </a:lnTo>
                <a:lnTo>
                  <a:pt x="0" y="64346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lang="ru-RU" b="1" dirty="0"/>
          </a:p>
        </p:txBody>
      </p:sp>
      <p:sp>
        <p:nvSpPr>
          <p:cNvPr id="3" name="Заголовок 2"/>
          <p:cNvSpPr>
            <a:spLocks noGrp="1"/>
          </p:cNvSpPr>
          <p:nvPr>
            <p:ph type="title"/>
          </p:nvPr>
        </p:nvSpPr>
        <p:spPr>
          <a:xfrm>
            <a:off x="292100" y="338682"/>
            <a:ext cx="7364623" cy="292388"/>
          </a:xfrm>
        </p:spPr>
        <p:txBody>
          <a:bodyPr/>
          <a:lstStyle/>
          <a:p>
            <a:r>
              <a:rPr lang="ru-RU" dirty="0" smtClean="0"/>
              <a:t>Спрос </a:t>
            </a:r>
            <a:r>
              <a:rPr lang="ru-RU" dirty="0"/>
              <a:t>в ГК «Росатом» на модернизацию </a:t>
            </a:r>
            <a:r>
              <a:rPr lang="ru-RU" dirty="0" smtClean="0"/>
              <a:t>приборов</a:t>
            </a:r>
            <a:endParaRPr lang="ru-RU" dirty="0">
              <a:solidFill>
                <a:srgbClr val="002060"/>
              </a:solidFill>
            </a:endParaRPr>
          </a:p>
        </p:txBody>
      </p:sp>
      <p:sp>
        <p:nvSpPr>
          <p:cNvPr id="2" name="Номер слайда 1"/>
          <p:cNvSpPr>
            <a:spLocks noGrp="1"/>
          </p:cNvSpPr>
          <p:nvPr>
            <p:ph type="sldNum" sz="quarter" idx="10"/>
          </p:nvPr>
        </p:nvSpPr>
        <p:spPr/>
        <p:txBody>
          <a:bodyPr/>
          <a:lstStyle/>
          <a:p>
            <a:pPr>
              <a:defRPr/>
            </a:pPr>
            <a:fld id="{0CBF7037-F1D5-4994-9EE3-150DDAD8DB27}" type="slidenum">
              <a:rPr lang="ru-RU" smtClean="0">
                <a:solidFill>
                  <a:srgbClr val="003274"/>
                </a:solidFill>
              </a:rPr>
              <a:pPr>
                <a:defRPr/>
              </a:pPr>
              <a:t>12</a:t>
            </a:fld>
            <a:endParaRPr lang="ru-RU" dirty="0">
              <a:solidFill>
                <a:srgbClr val="003274"/>
              </a:solidFill>
            </a:endParaRPr>
          </a:p>
        </p:txBody>
      </p:sp>
      <p:sp>
        <p:nvSpPr>
          <p:cNvPr id="4" name="Текст 3"/>
          <p:cNvSpPr>
            <a:spLocks noGrp="1"/>
          </p:cNvSpPr>
          <p:nvPr>
            <p:ph type="body" sz="quarter" idx="11"/>
          </p:nvPr>
        </p:nvSpPr>
        <p:spPr/>
        <p:txBody>
          <a:bodyPr/>
          <a:lstStyle/>
          <a:p>
            <a:r>
              <a:rPr lang="ru-RU" dirty="0"/>
              <a:t>Источник: анализ ТК по результатам запроса информации по предприятиям ГК «Росатом»</a:t>
            </a:r>
          </a:p>
        </p:txBody>
      </p:sp>
      <p:sp>
        <p:nvSpPr>
          <p:cNvPr id="9" name="Блок-схема: данные 8"/>
          <p:cNvSpPr/>
          <p:nvPr/>
        </p:nvSpPr>
        <p:spPr>
          <a:xfrm>
            <a:off x="172132" y="3791677"/>
            <a:ext cx="2527300" cy="643466"/>
          </a:xfrm>
          <a:prstGeom prst="flowChartInputOutp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ru-RU" b="1" dirty="0"/>
              <a:t>Масс-спектрометр</a:t>
            </a:r>
          </a:p>
        </p:txBody>
      </p:sp>
      <p:sp>
        <p:nvSpPr>
          <p:cNvPr id="41" name="TextBox 40"/>
          <p:cNvSpPr txBox="1"/>
          <p:nvPr/>
        </p:nvSpPr>
        <p:spPr>
          <a:xfrm>
            <a:off x="2810323" y="3881145"/>
            <a:ext cx="6677021" cy="369332"/>
          </a:xfrm>
          <a:prstGeom prst="rect">
            <a:avLst/>
          </a:prstGeom>
          <a:noFill/>
        </p:spPr>
        <p:txBody>
          <a:bodyPr wrap="none" rtlCol="0">
            <a:spAutoFit/>
          </a:bodyPr>
          <a:lstStyle/>
          <a:p>
            <a:r>
              <a:rPr lang="ru-RU" b="1" dirty="0">
                <a:solidFill>
                  <a:schemeClr val="bg1"/>
                </a:solidFill>
              </a:rPr>
              <a:t>Всего   2020  2021  2022  2023  2024  2025  2026  2027  2028</a:t>
            </a:r>
          </a:p>
        </p:txBody>
      </p:sp>
      <p:graphicFrame>
        <p:nvGraphicFramePr>
          <p:cNvPr id="47" name="Таблица 46"/>
          <p:cNvGraphicFramePr>
            <a:graphicFrameLocks noGrp="1"/>
          </p:cNvGraphicFramePr>
          <p:nvPr>
            <p:extLst/>
          </p:nvPr>
        </p:nvGraphicFramePr>
        <p:xfrm>
          <a:off x="48262" y="4481211"/>
          <a:ext cx="9410063" cy="1147255"/>
        </p:xfrm>
        <a:graphic>
          <a:graphicData uri="http://schemas.openxmlformats.org/drawingml/2006/table">
            <a:tbl>
              <a:tblPr bandCol="1">
                <a:tableStyleId>{21E4AEA4-8DFA-4A89-87EB-49C32662AFE0}</a:tableStyleId>
              </a:tblPr>
              <a:tblGrid>
                <a:gridCol w="589913">
                  <a:extLst>
                    <a:ext uri="{9D8B030D-6E8A-4147-A177-3AD203B41FA5}">
                      <a16:colId xmlns:a16="http://schemas.microsoft.com/office/drawing/2014/main" val="20000"/>
                    </a:ext>
                  </a:extLst>
                </a:gridCol>
                <a:gridCol w="2174850">
                  <a:extLst>
                    <a:ext uri="{9D8B030D-6E8A-4147-A177-3AD203B41FA5}">
                      <a16:colId xmlns:a16="http://schemas.microsoft.com/office/drawing/2014/main" val="20001"/>
                    </a:ext>
                  </a:extLst>
                </a:gridCol>
                <a:gridCol w="85410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76275">
                  <a:extLst>
                    <a:ext uri="{9D8B030D-6E8A-4147-A177-3AD203B41FA5}">
                      <a16:colId xmlns:a16="http://schemas.microsoft.com/office/drawing/2014/main" val="20006"/>
                    </a:ext>
                  </a:extLst>
                </a:gridCol>
                <a:gridCol w="590550">
                  <a:extLst>
                    <a:ext uri="{9D8B030D-6E8A-4147-A177-3AD203B41FA5}">
                      <a16:colId xmlns:a16="http://schemas.microsoft.com/office/drawing/2014/main" val="20007"/>
                    </a:ext>
                  </a:extLst>
                </a:gridCol>
                <a:gridCol w="561927">
                  <a:extLst>
                    <a:ext uri="{9D8B030D-6E8A-4147-A177-3AD203B41FA5}">
                      <a16:colId xmlns:a16="http://schemas.microsoft.com/office/drawing/2014/main" val="20008"/>
                    </a:ext>
                  </a:extLst>
                </a:gridCol>
                <a:gridCol w="704898">
                  <a:extLst>
                    <a:ext uri="{9D8B030D-6E8A-4147-A177-3AD203B41FA5}">
                      <a16:colId xmlns:a16="http://schemas.microsoft.com/office/drawing/2014/main" val="20009"/>
                    </a:ext>
                  </a:extLst>
                </a:gridCol>
                <a:gridCol w="600075">
                  <a:extLst>
                    <a:ext uri="{9D8B030D-6E8A-4147-A177-3AD203B41FA5}">
                      <a16:colId xmlns:a16="http://schemas.microsoft.com/office/drawing/2014/main" val="20010"/>
                    </a:ext>
                  </a:extLst>
                </a:gridCol>
                <a:gridCol w="742950">
                  <a:extLst>
                    <a:ext uri="{9D8B030D-6E8A-4147-A177-3AD203B41FA5}">
                      <a16:colId xmlns:a16="http://schemas.microsoft.com/office/drawing/2014/main" val="20011"/>
                    </a:ext>
                  </a:extLst>
                </a:gridCol>
              </a:tblGrid>
              <a:tr h="671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lumMod val="50000"/>
                            </a:schemeClr>
                          </a:solidFill>
                        </a:rPr>
                        <a:t>1</a:t>
                      </a:r>
                      <a:endParaRPr lang="ru-RU" b="0" dirty="0">
                        <a:solidFill>
                          <a:schemeClr val="tx1">
                            <a:lumMod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tx1">
                              <a:lumMod val="50000"/>
                            </a:schemeClr>
                          </a:solidFill>
                        </a:rPr>
                        <a:t>Линейка</a:t>
                      </a:r>
                      <a:r>
                        <a:rPr lang="ru-RU" b="1" baseline="0" dirty="0">
                          <a:solidFill>
                            <a:schemeClr val="tx1">
                              <a:lumMod val="50000"/>
                            </a:schemeClr>
                          </a:solidFill>
                        </a:rPr>
                        <a:t> МИ1201</a:t>
                      </a:r>
                      <a:endParaRPr lang="ru-RU" b="1" dirty="0">
                        <a:solidFill>
                          <a:schemeClr val="tx1">
                            <a:lumMod val="50000"/>
                          </a:schemeClr>
                        </a:solidFill>
                      </a:endParaRPr>
                    </a:p>
                  </a:txBody>
                  <a:tcPr anchor="ctr">
                    <a:lnL w="12700" cmpd="sng">
                      <a:noFill/>
                    </a:lnL>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solidFill>
                            <a:schemeClr val="tx1">
                              <a:lumMod val="50000"/>
                            </a:schemeClr>
                          </a:solidFill>
                        </a:rPr>
                        <a:t>14</a:t>
                      </a:r>
                      <a:r>
                        <a:rPr lang="ru-RU" sz="1400" b="1" baseline="0" dirty="0">
                          <a:solidFill>
                            <a:schemeClr val="tx1">
                              <a:lumMod val="50000"/>
                            </a:schemeClr>
                          </a:solidFill>
                        </a:rPr>
                        <a:t> (1)</a:t>
                      </a:r>
                      <a:endParaRPr lang="ru-RU" sz="1400" b="1" dirty="0">
                        <a:solidFill>
                          <a:schemeClr val="tx1">
                            <a:lumMod val="50000"/>
                          </a:schemeClr>
                        </a:solidFill>
                      </a:endParaRPr>
                    </a:p>
                  </a:txBody>
                  <a:tcPr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7 (1)</a:t>
                      </a:r>
                    </a:p>
                  </a:txBody>
                  <a:tcPr marL="0" marR="0" marT="0" marB="0" anchor="ctr">
                    <a:solidFill>
                      <a:schemeClr val="accent6">
                        <a:lumMod val="40000"/>
                        <a:lumOff val="60000"/>
                      </a:schemeClr>
                    </a:solidFill>
                  </a:tcPr>
                </a:tc>
                <a:tc>
                  <a:txBody>
                    <a:bodyPr/>
                    <a:lstStyle/>
                    <a:p>
                      <a:pPr algn="ctr" fontAlgn="ctr"/>
                      <a:endParaRPr lang="ru-RU" sz="1400" b="1"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2</a:t>
                      </a:r>
                    </a:p>
                  </a:txBody>
                  <a:tcPr marL="0" marR="0" marT="0" marB="0" anchor="ctr">
                    <a:solidFill>
                      <a:schemeClr val="accent6">
                        <a:lumMod val="40000"/>
                        <a:lumOff val="60000"/>
                      </a:schemeClr>
                    </a:solidFill>
                  </a:tcPr>
                </a:tc>
                <a:tc>
                  <a:txBody>
                    <a:bodyPr/>
                    <a:lstStyle/>
                    <a:p>
                      <a:pPr algn="ctr" fontAlgn="ctr"/>
                      <a:r>
                        <a:rPr lang="ru-RU" sz="1400" b="1" i="0" u="none" strike="noStrike" dirty="0">
                          <a:solidFill>
                            <a:srgbClr val="000000"/>
                          </a:solidFill>
                          <a:effectLst/>
                          <a:latin typeface="Calibri"/>
                        </a:rPr>
                        <a:t>2</a:t>
                      </a:r>
                    </a:p>
                  </a:txBody>
                  <a:tcPr marL="0" marR="0" marT="0" marB="0" anchor="ctr">
                    <a:solidFill>
                      <a:schemeClr val="accent6">
                        <a:lumMod val="20000"/>
                        <a:lumOff val="80000"/>
                      </a:schemeClr>
                    </a:solidFill>
                  </a:tcPr>
                </a:tc>
                <a:tc>
                  <a:txBody>
                    <a:bodyPr/>
                    <a:lstStyle/>
                    <a:p>
                      <a:pPr algn="ctr" fontAlgn="ctr"/>
                      <a:r>
                        <a:rPr lang="ru-RU" sz="1400" b="1" i="0" u="none" strike="noStrike">
                          <a:solidFill>
                            <a:srgbClr val="000000"/>
                          </a:solidFill>
                          <a:effectLst/>
                          <a:latin typeface="Calibri"/>
                        </a:rPr>
                        <a:t>2</a:t>
                      </a:r>
                    </a:p>
                  </a:txBody>
                  <a:tcPr marL="0" marR="0" marT="0" marB="0" anchor="ctr">
                    <a:solidFill>
                      <a:schemeClr val="accent6">
                        <a:lumMod val="40000"/>
                        <a:lumOff val="60000"/>
                      </a:schemeClr>
                    </a:solidFill>
                  </a:tcPr>
                </a:tc>
                <a:tc>
                  <a:txBody>
                    <a:bodyPr/>
                    <a:lstStyle/>
                    <a:p>
                      <a:pPr algn="ctr" fontAlgn="ctr"/>
                      <a:endParaRPr lang="ru-RU" sz="1400" b="1"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r>
                        <a:rPr lang="ru-RU" sz="1400" b="1" i="0" u="none" strike="noStrike">
                          <a:solidFill>
                            <a:srgbClr val="000000"/>
                          </a:solidFill>
                          <a:effectLst/>
                          <a:latin typeface="Calibri"/>
                        </a:rPr>
                        <a:t>1</a:t>
                      </a:r>
                    </a:p>
                  </a:txBody>
                  <a:tcPr marL="0" marR="0" marT="0" marB="0" anchor="ctr">
                    <a:solidFill>
                      <a:schemeClr val="accent6">
                        <a:lumMod val="40000"/>
                        <a:lumOff val="60000"/>
                      </a:schemeClr>
                    </a:solidFill>
                  </a:tcPr>
                </a:tc>
                <a:tc>
                  <a:txBody>
                    <a:bodyPr/>
                    <a:lstStyle/>
                    <a:p>
                      <a:pPr algn="ctr" fontAlgn="ctr"/>
                      <a:endParaRPr lang="ru-RU" sz="1400" b="1" i="0" u="none" strike="noStrike" dirty="0">
                        <a:solidFill>
                          <a:srgbClr val="000000"/>
                        </a:solidFill>
                        <a:effectLst/>
                        <a:latin typeface="Calibri"/>
                      </a:endParaRPr>
                    </a:p>
                  </a:txBody>
                  <a:tcPr marL="0" marR="0" marT="0" marB="0" anchor="ctr">
                    <a:solidFill>
                      <a:schemeClr val="accent6">
                        <a:lumMod val="20000"/>
                        <a:lumOff val="80000"/>
                      </a:schemeClr>
                    </a:solidFill>
                  </a:tcPr>
                </a:tc>
                <a:tc>
                  <a:txBody>
                    <a:bodyPr/>
                    <a:lstStyle/>
                    <a:p>
                      <a:pPr algn="ctr" fontAlgn="ctr"/>
                      <a:endParaRPr lang="ru-RU" sz="1400" b="1" i="0" u="none" strike="noStrike" dirty="0">
                        <a:solidFill>
                          <a:srgbClr val="000000"/>
                        </a:solidFill>
                        <a:effectLst/>
                        <a:latin typeface="Calibri"/>
                      </a:endParaRPr>
                    </a:p>
                  </a:txBody>
                  <a:tcPr marL="0" marR="0" marT="0" marB="0" anchor="ctr">
                    <a:solidFill>
                      <a:schemeClr val="accent6">
                        <a:lumMod val="40000"/>
                        <a:lumOff val="60000"/>
                      </a:schemeClr>
                    </a:solidFill>
                  </a:tcPr>
                </a:tc>
                <a:extLst>
                  <a:ext uri="{0D108BD9-81ED-4DB2-BD59-A6C34878D82A}">
                    <a16:rowId xmlns:a16="http://schemas.microsoft.com/office/drawing/2014/main" val="10000"/>
                  </a:ext>
                </a:extLst>
              </a:tr>
              <a:tr h="4754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a:solidFill>
                            <a:schemeClr val="tx1">
                              <a:lumMod val="50000"/>
                            </a:schemeClr>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solidFill>
                            <a:schemeClr val="tx1">
                              <a:lumMod val="50000"/>
                            </a:schemeClr>
                          </a:solidFill>
                        </a:rPr>
                        <a:t>Линейка МТИ  </a:t>
                      </a:r>
                    </a:p>
                  </a:txBody>
                  <a:tcPr anchor="ctr">
                    <a:lnL w="12700" cmpd="sng">
                      <a:noFill/>
                    </a:lnL>
                    <a:solidFill>
                      <a:schemeClr val="bg1"/>
                    </a:solidFill>
                  </a:tcPr>
                </a:tc>
                <a:tc>
                  <a:txBody>
                    <a:bodyPr/>
                    <a:lstStyle/>
                    <a:p>
                      <a:pPr algn="ctr"/>
                      <a:r>
                        <a:rPr lang="ru-RU" sz="1400" b="1" dirty="0">
                          <a:solidFill>
                            <a:schemeClr val="tx1">
                              <a:lumMod val="50000"/>
                            </a:schemeClr>
                          </a:solidFill>
                        </a:rPr>
                        <a:t>27 (27)</a:t>
                      </a:r>
                    </a:p>
                  </a:txBody>
                  <a:tcPr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1</a:t>
                      </a:r>
                    </a:p>
                  </a:txBody>
                  <a:tcPr marL="0" marR="0" marT="0" marB="0" anchor="ctr">
                    <a:solidFill>
                      <a:schemeClr val="accent6">
                        <a:lumMod val="40000"/>
                        <a:lumOff val="60000"/>
                      </a:schemeClr>
                    </a:solidFill>
                  </a:tcPr>
                </a:tc>
                <a:tc>
                  <a:txBody>
                    <a:bodyPr/>
                    <a:lstStyle/>
                    <a:p>
                      <a:pPr algn="ctr" fontAlgn="ctr"/>
                      <a:r>
                        <a:rPr lang="ru-RU" sz="1400" b="1" i="0" u="none" strike="noStrike" dirty="0">
                          <a:solidFill>
                            <a:srgbClr val="000000"/>
                          </a:solidFill>
                          <a:effectLst/>
                          <a:latin typeface="Calibri"/>
                        </a:rPr>
                        <a:t>2</a:t>
                      </a:r>
                    </a:p>
                  </a:txBody>
                  <a:tcPr marL="0" marR="0" marT="0" marB="0" anchor="ctr">
                    <a:solidFill>
                      <a:schemeClr val="accent6">
                        <a:lumMod val="20000"/>
                        <a:lumOff val="80000"/>
                      </a:schemeClr>
                    </a:solidFill>
                  </a:tcPr>
                </a:tc>
                <a:tc>
                  <a:txBody>
                    <a:bodyPr/>
                    <a:lstStyle/>
                    <a:p>
                      <a:pPr algn="ctr" fontAlgn="ctr"/>
                      <a:r>
                        <a:rPr lang="ru-RU" sz="1400" b="1" i="0" u="none" strike="noStrike">
                          <a:solidFill>
                            <a:srgbClr val="000000"/>
                          </a:solidFill>
                          <a:effectLst/>
                          <a:latin typeface="Calibri"/>
                        </a:rPr>
                        <a:t>3</a:t>
                      </a:r>
                    </a:p>
                  </a:txBody>
                  <a:tcPr marL="0" marR="0" marT="0" marB="0" anchor="ctr">
                    <a:solidFill>
                      <a:schemeClr val="accent6">
                        <a:lumMod val="40000"/>
                        <a:lumOff val="60000"/>
                      </a:schemeClr>
                    </a:solidFill>
                  </a:tcPr>
                </a:tc>
                <a:tc>
                  <a:txBody>
                    <a:bodyPr/>
                    <a:lstStyle/>
                    <a:p>
                      <a:pPr algn="ctr" fontAlgn="ctr"/>
                      <a:r>
                        <a:rPr lang="ru-RU" sz="1400" b="1" i="0" u="none" strike="noStrike" dirty="0">
                          <a:solidFill>
                            <a:srgbClr val="000000"/>
                          </a:solidFill>
                          <a:effectLst/>
                          <a:latin typeface="Calibri"/>
                        </a:rPr>
                        <a:t>3</a:t>
                      </a:r>
                    </a:p>
                  </a:txBody>
                  <a:tcPr marL="0" marR="0" marT="0" marB="0"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3</a:t>
                      </a:r>
                    </a:p>
                  </a:txBody>
                  <a:tcPr marL="0" marR="0" marT="0" marB="0" anchor="ctr">
                    <a:solidFill>
                      <a:schemeClr val="accent6">
                        <a:lumMod val="40000"/>
                        <a:lumOff val="60000"/>
                      </a:schemeClr>
                    </a:solidFill>
                  </a:tcPr>
                </a:tc>
                <a:tc>
                  <a:txBody>
                    <a:bodyPr/>
                    <a:lstStyle/>
                    <a:p>
                      <a:pPr algn="ctr" fontAlgn="ctr"/>
                      <a:r>
                        <a:rPr lang="ru-RU" sz="1400" b="1" i="0" u="none" strike="noStrike" dirty="0">
                          <a:solidFill>
                            <a:srgbClr val="000000"/>
                          </a:solidFill>
                          <a:effectLst/>
                          <a:latin typeface="Calibri"/>
                        </a:rPr>
                        <a:t>4</a:t>
                      </a:r>
                    </a:p>
                  </a:txBody>
                  <a:tcPr marL="0" marR="0" marT="0" marB="0"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4</a:t>
                      </a:r>
                    </a:p>
                  </a:txBody>
                  <a:tcPr marL="0" marR="0" marT="0" marB="0" anchor="ctr">
                    <a:solidFill>
                      <a:schemeClr val="accent6">
                        <a:lumMod val="40000"/>
                        <a:lumOff val="60000"/>
                      </a:schemeClr>
                    </a:solidFill>
                  </a:tcPr>
                </a:tc>
                <a:tc>
                  <a:txBody>
                    <a:bodyPr/>
                    <a:lstStyle/>
                    <a:p>
                      <a:pPr algn="ctr" fontAlgn="ctr"/>
                      <a:r>
                        <a:rPr lang="ru-RU" sz="1400" b="1" i="0" u="none" strike="noStrike" dirty="0">
                          <a:solidFill>
                            <a:srgbClr val="000000"/>
                          </a:solidFill>
                          <a:effectLst/>
                          <a:latin typeface="Calibri"/>
                        </a:rPr>
                        <a:t>4</a:t>
                      </a:r>
                    </a:p>
                  </a:txBody>
                  <a:tcPr marL="0" marR="0" marT="0" marB="0" anchor="ctr">
                    <a:solidFill>
                      <a:schemeClr val="accent6">
                        <a:lumMod val="20000"/>
                        <a:lumOff val="80000"/>
                      </a:schemeClr>
                    </a:solidFill>
                  </a:tcPr>
                </a:tc>
                <a:tc>
                  <a:txBody>
                    <a:bodyPr/>
                    <a:lstStyle/>
                    <a:p>
                      <a:pPr algn="ctr" fontAlgn="ctr"/>
                      <a:r>
                        <a:rPr lang="ru-RU" sz="1400" b="1" i="0" u="none" strike="noStrike" dirty="0">
                          <a:solidFill>
                            <a:srgbClr val="000000"/>
                          </a:solidFill>
                          <a:effectLst/>
                          <a:latin typeface="Calibri"/>
                        </a:rPr>
                        <a:t>3</a:t>
                      </a:r>
                    </a:p>
                  </a:txBody>
                  <a:tcPr marL="0" marR="0" marT="0" marB="0"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1" name="TextBox 50"/>
          <p:cNvSpPr txBox="1"/>
          <p:nvPr/>
        </p:nvSpPr>
        <p:spPr>
          <a:xfrm>
            <a:off x="8089013" y="3485333"/>
            <a:ext cx="1200970" cy="261610"/>
          </a:xfrm>
          <a:prstGeom prst="rect">
            <a:avLst/>
          </a:prstGeom>
          <a:noFill/>
        </p:spPr>
        <p:txBody>
          <a:bodyPr wrap="none" rtlCol="0">
            <a:spAutoFit/>
          </a:bodyPr>
          <a:lstStyle/>
          <a:p>
            <a:r>
              <a:rPr lang="ru-RU" sz="1100" dirty="0">
                <a:solidFill>
                  <a:srgbClr val="1C4C6F"/>
                </a:solidFill>
              </a:rPr>
              <a:t>Количество, </a:t>
            </a:r>
            <a:r>
              <a:rPr lang="ru-RU" sz="1100" dirty="0" err="1" smtClean="0">
                <a:solidFill>
                  <a:srgbClr val="1C4C6F"/>
                </a:solidFill>
              </a:rPr>
              <a:t>шт</a:t>
            </a:r>
            <a:endParaRPr lang="ru-RU" sz="1100" dirty="0">
              <a:solidFill>
                <a:srgbClr val="1C4C6F"/>
              </a:solidFill>
            </a:endParaRPr>
          </a:p>
        </p:txBody>
      </p:sp>
      <p:sp>
        <p:nvSpPr>
          <p:cNvPr id="53" name="TextBox 52"/>
          <p:cNvSpPr txBox="1"/>
          <p:nvPr/>
        </p:nvSpPr>
        <p:spPr>
          <a:xfrm>
            <a:off x="754525" y="987175"/>
            <a:ext cx="8798013" cy="646331"/>
          </a:xfrm>
          <a:prstGeom prst="rect">
            <a:avLst/>
          </a:prstGeom>
          <a:noFill/>
        </p:spPr>
        <p:txBody>
          <a:bodyPr wrap="square" rtlCol="0">
            <a:spAutoFit/>
          </a:bodyPr>
          <a:lstStyle/>
          <a:p>
            <a:r>
              <a:rPr lang="ru-RU" sz="1200" dirty="0"/>
              <a:t>АО «</a:t>
            </a:r>
            <a:r>
              <a:rPr lang="en-US" sz="1200" dirty="0"/>
              <a:t>SELMI</a:t>
            </a:r>
            <a:r>
              <a:rPr lang="ru-RU" sz="1200" dirty="0"/>
              <a:t>» в период с 1960 по 2004 год выпущено более 7300 масс-спектрометров различного назначения. </a:t>
            </a:r>
          </a:p>
          <a:p>
            <a:r>
              <a:rPr lang="ru-RU" sz="1200" dirty="0"/>
              <a:t>~ 300 приборов было поставлено на предприятия ГК «Росатом». </a:t>
            </a:r>
          </a:p>
          <a:p>
            <a:r>
              <a:rPr lang="ru-RU" sz="1200" dirty="0"/>
              <a:t>На балансе предприятий ГК «Росатом» находится ~127 приборов серии МИ1201 (из них в АО «ТВЭЛ» - 105 шт.).</a:t>
            </a:r>
            <a:endParaRPr lang="en-US" sz="1200" dirty="0"/>
          </a:p>
        </p:txBody>
      </p:sp>
      <p:sp>
        <p:nvSpPr>
          <p:cNvPr id="60" name="Овал 59"/>
          <p:cNvSpPr/>
          <p:nvPr/>
        </p:nvSpPr>
        <p:spPr>
          <a:xfrm>
            <a:off x="357761" y="1186427"/>
            <a:ext cx="247828" cy="2478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t>1</a:t>
            </a:r>
          </a:p>
        </p:txBody>
      </p:sp>
      <p:sp>
        <p:nvSpPr>
          <p:cNvPr id="61" name="Овал 60"/>
          <p:cNvSpPr/>
          <p:nvPr/>
        </p:nvSpPr>
        <p:spPr>
          <a:xfrm>
            <a:off x="357761" y="1910006"/>
            <a:ext cx="247828" cy="2478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t>2</a:t>
            </a:r>
          </a:p>
        </p:txBody>
      </p:sp>
      <p:sp>
        <p:nvSpPr>
          <p:cNvPr id="62" name="Овал 61"/>
          <p:cNvSpPr/>
          <p:nvPr/>
        </p:nvSpPr>
        <p:spPr>
          <a:xfrm>
            <a:off x="357761" y="2469619"/>
            <a:ext cx="247828" cy="2478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t>3</a:t>
            </a:r>
          </a:p>
        </p:txBody>
      </p:sp>
      <p:sp>
        <p:nvSpPr>
          <p:cNvPr id="63" name="Прямоугольник 62"/>
          <p:cNvSpPr/>
          <p:nvPr/>
        </p:nvSpPr>
        <p:spPr>
          <a:xfrm>
            <a:off x="5648294" y="6048289"/>
            <a:ext cx="4257706" cy="215444"/>
          </a:xfrm>
          <a:prstGeom prst="rect">
            <a:avLst/>
          </a:prstGeom>
        </p:spPr>
        <p:txBody>
          <a:bodyPr wrap="square">
            <a:spAutoFit/>
          </a:bodyPr>
          <a:lstStyle/>
          <a:p>
            <a:pPr lvl="0">
              <a:defRPr/>
            </a:pPr>
            <a:r>
              <a:rPr lang="en-US" sz="800" b="1" dirty="0">
                <a:solidFill>
                  <a:srgbClr val="414142"/>
                </a:solidFill>
              </a:rPr>
              <a:t>N – </a:t>
            </a:r>
            <a:r>
              <a:rPr lang="ru-RU" sz="800" b="1" dirty="0">
                <a:solidFill>
                  <a:srgbClr val="414142"/>
                </a:solidFill>
              </a:rPr>
              <a:t>спрос в контуре ГК «Росатом»; </a:t>
            </a:r>
            <a:r>
              <a:rPr lang="ru-RU" sz="800" dirty="0">
                <a:solidFill>
                  <a:srgbClr val="414142"/>
                </a:solidFill>
              </a:rPr>
              <a:t>(</a:t>
            </a:r>
            <a:r>
              <a:rPr lang="en-US" sz="800" dirty="0">
                <a:solidFill>
                  <a:srgbClr val="414142"/>
                </a:solidFill>
              </a:rPr>
              <a:t>N</a:t>
            </a:r>
            <a:r>
              <a:rPr lang="ru-RU" sz="800" dirty="0">
                <a:solidFill>
                  <a:srgbClr val="414142"/>
                </a:solidFill>
              </a:rPr>
              <a:t>) – спрос в контуре ТВЭЛ</a:t>
            </a:r>
          </a:p>
        </p:txBody>
      </p:sp>
      <p:sp>
        <p:nvSpPr>
          <p:cNvPr id="64" name="Овал 63"/>
          <p:cNvSpPr/>
          <p:nvPr/>
        </p:nvSpPr>
        <p:spPr>
          <a:xfrm>
            <a:off x="357761" y="3126431"/>
            <a:ext cx="247828" cy="2478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b="1" dirty="0"/>
              <a:t>4</a:t>
            </a:r>
          </a:p>
        </p:txBody>
      </p:sp>
      <p:sp>
        <p:nvSpPr>
          <p:cNvPr id="65" name="TextBox 64"/>
          <p:cNvSpPr txBox="1"/>
          <p:nvPr/>
        </p:nvSpPr>
        <p:spPr>
          <a:xfrm>
            <a:off x="754525" y="3019513"/>
            <a:ext cx="8975814" cy="461665"/>
          </a:xfrm>
          <a:prstGeom prst="rect">
            <a:avLst/>
          </a:prstGeom>
          <a:noFill/>
        </p:spPr>
        <p:txBody>
          <a:bodyPr wrap="square" rtlCol="0">
            <a:spAutoFit/>
          </a:bodyPr>
          <a:lstStyle/>
          <a:p>
            <a:r>
              <a:rPr lang="ru-RU" sz="1200" dirty="0"/>
              <a:t>ООО « НПО Центротех» (ООО «Уралприбор») имеет опыт модернизации приборов линеек МИ1201 и МТИ. Положительный опыт работ по модернизации приборов позволит укрепить позиции на рынке продаж оборудования.</a:t>
            </a:r>
            <a:endParaRPr lang="en-US" sz="1200" dirty="0"/>
          </a:p>
        </p:txBody>
      </p:sp>
      <p:sp>
        <p:nvSpPr>
          <p:cNvPr id="26" name="TextBox 25"/>
          <p:cNvSpPr txBox="1"/>
          <p:nvPr/>
        </p:nvSpPr>
        <p:spPr>
          <a:xfrm>
            <a:off x="754525" y="2270367"/>
            <a:ext cx="8798013" cy="646331"/>
          </a:xfrm>
          <a:prstGeom prst="rect">
            <a:avLst/>
          </a:prstGeom>
          <a:noFill/>
        </p:spPr>
        <p:txBody>
          <a:bodyPr wrap="square" rtlCol="0">
            <a:spAutoFit/>
          </a:bodyPr>
          <a:lstStyle/>
          <a:p>
            <a:r>
              <a:rPr lang="ru-RU" sz="1200" dirty="0"/>
              <a:t>Более низкая стоимость модернизации масс-спектрометров (электрика, </a:t>
            </a:r>
            <a:r>
              <a:rPr lang="ru-RU" sz="1200" dirty="0" err="1"/>
              <a:t>КИПиА</a:t>
            </a:r>
            <a:r>
              <a:rPr lang="ru-RU" sz="1200" dirty="0"/>
              <a:t>, ПО, др.) при отсутствии возможности или нецелесообразности приобретения новых приборов обеспечит спрос на данную услугу. </a:t>
            </a:r>
          </a:p>
          <a:p>
            <a:r>
              <a:rPr lang="ru-RU" sz="1200" dirty="0"/>
              <a:t>Средняя стоимость модернизации прибора – 10 млн. рублей.</a:t>
            </a:r>
            <a:endParaRPr lang="en-US" sz="1200" dirty="0"/>
          </a:p>
        </p:txBody>
      </p:sp>
      <p:pic>
        <p:nvPicPr>
          <p:cNvPr id="2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54525" y="1803088"/>
            <a:ext cx="8886915" cy="461665"/>
          </a:xfrm>
          <a:prstGeom prst="rect">
            <a:avLst/>
          </a:prstGeom>
          <a:noFill/>
        </p:spPr>
        <p:txBody>
          <a:bodyPr wrap="square" rtlCol="0">
            <a:spAutoFit/>
          </a:bodyPr>
          <a:lstStyle/>
          <a:p>
            <a:r>
              <a:rPr lang="ru-RU" sz="1200" dirty="0"/>
              <a:t>ООО «Уралприбор»/Центротех в период до 2018 года выпущено более 40 масс-спектрометров для изотопного анализа урана и микропримесей в газовой фазе (линейка МТИ и МС). На балансе предприятий РСК  АО «ТВЭЛ - 35</a:t>
            </a:r>
            <a:r>
              <a:rPr lang="ru-RU" sz="1200" b="1" dirty="0"/>
              <a:t> </a:t>
            </a:r>
            <a:r>
              <a:rPr lang="ru-RU" sz="1200" dirty="0"/>
              <a:t>шт.</a:t>
            </a:r>
          </a:p>
        </p:txBody>
      </p:sp>
    </p:spTree>
    <p:extLst>
      <p:ext uri="{BB962C8B-B14F-4D97-AF65-F5344CB8AC3E}">
        <p14:creationId xmlns:p14="http://schemas.microsoft.com/office/powerpoint/2010/main" val="31545373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792" name="Слайд think-cell" r:id="rId22" imgW="270" imgH="270" progId="TCLayout.ActiveDocument.1">
                  <p:embed/>
                </p:oleObj>
              </mc:Choice>
              <mc:Fallback>
                <p:oleObj name="Слайд think-cell" r:id="rId22" imgW="270" imgH="270"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7" name="Прямоугольник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2" name="Номер слайда 1"/>
          <p:cNvSpPr>
            <a:spLocks noGrp="1"/>
          </p:cNvSpPr>
          <p:nvPr>
            <p:ph type="sldNum" sz="quarter" idx="10"/>
          </p:nvPr>
        </p:nvSpPr>
        <p:spPr/>
        <p:txBody>
          <a:bodyPr/>
          <a:lstStyle/>
          <a:p>
            <a:pPr>
              <a:defRPr/>
            </a:pPr>
            <a:fld id="{0CBF7037-F1D5-4994-9EE3-150DDAD8DB27}" type="slidenum">
              <a:rPr lang="ru-RU" smtClean="0">
                <a:solidFill>
                  <a:srgbClr val="003274"/>
                </a:solidFill>
              </a:rPr>
              <a:pPr>
                <a:defRPr/>
              </a:pPr>
              <a:t>13</a:t>
            </a:fld>
            <a:endParaRPr lang="ru-RU" dirty="0">
              <a:solidFill>
                <a:srgbClr val="003274"/>
              </a:solidFill>
            </a:endParaRPr>
          </a:p>
        </p:txBody>
      </p:sp>
      <p:sp>
        <p:nvSpPr>
          <p:cNvPr id="3" name="Заголовок 2"/>
          <p:cNvSpPr>
            <a:spLocks noGrp="1"/>
          </p:cNvSpPr>
          <p:nvPr>
            <p:ph type="title"/>
          </p:nvPr>
        </p:nvSpPr>
        <p:spPr>
          <a:xfrm>
            <a:off x="292100" y="546100"/>
            <a:ext cx="6392121" cy="292100"/>
          </a:xfrm>
        </p:spPr>
        <p:txBody>
          <a:bodyPr/>
          <a:lstStyle/>
          <a:p>
            <a:r>
              <a:rPr lang="ru-RU" dirty="0" smtClean="0">
                <a:solidFill>
                  <a:srgbClr val="002060"/>
                </a:solidFill>
              </a:rPr>
              <a:t>Детальное </a:t>
            </a:r>
            <a:r>
              <a:rPr lang="ru-RU" dirty="0">
                <a:solidFill>
                  <a:srgbClr val="002060"/>
                </a:solidFill>
              </a:rPr>
              <a:t>распределение ролей в Программе</a:t>
            </a:r>
          </a:p>
        </p:txBody>
      </p:sp>
      <p:graphicFrame>
        <p:nvGraphicFramePr>
          <p:cNvPr id="6" name="Таблица 5"/>
          <p:cNvGraphicFramePr>
            <a:graphicFrameLocks noGrp="1"/>
          </p:cNvGraphicFramePr>
          <p:nvPr>
            <p:extLst/>
          </p:nvPr>
        </p:nvGraphicFramePr>
        <p:xfrm>
          <a:off x="191599" y="1519238"/>
          <a:ext cx="9429832" cy="4592639"/>
        </p:xfrm>
        <a:graphic>
          <a:graphicData uri="http://schemas.openxmlformats.org/drawingml/2006/table">
            <a:tbl>
              <a:tblPr firstCol="1" bandRow="1">
                <a:tableStyleId>{2A488322-F2BA-4B5B-9748-0D474271808F}</a:tableStyleId>
              </a:tblPr>
              <a:tblGrid>
                <a:gridCol w="3217763">
                  <a:extLst>
                    <a:ext uri="{9D8B030D-6E8A-4147-A177-3AD203B41FA5}">
                      <a16:colId xmlns:a16="http://schemas.microsoft.com/office/drawing/2014/main" val="20000"/>
                    </a:ext>
                  </a:extLst>
                </a:gridCol>
                <a:gridCol w="976429">
                  <a:extLst>
                    <a:ext uri="{9D8B030D-6E8A-4147-A177-3AD203B41FA5}">
                      <a16:colId xmlns:a16="http://schemas.microsoft.com/office/drawing/2014/main" val="20001"/>
                    </a:ext>
                  </a:extLst>
                </a:gridCol>
                <a:gridCol w="1008012">
                  <a:extLst>
                    <a:ext uri="{9D8B030D-6E8A-4147-A177-3AD203B41FA5}">
                      <a16:colId xmlns:a16="http://schemas.microsoft.com/office/drawing/2014/main" val="20002"/>
                    </a:ext>
                  </a:extLst>
                </a:gridCol>
                <a:gridCol w="1086244">
                  <a:extLst>
                    <a:ext uri="{9D8B030D-6E8A-4147-A177-3AD203B41FA5}">
                      <a16:colId xmlns:a16="http://schemas.microsoft.com/office/drawing/2014/main" val="20003"/>
                    </a:ext>
                  </a:extLst>
                </a:gridCol>
                <a:gridCol w="1047128">
                  <a:extLst>
                    <a:ext uri="{9D8B030D-6E8A-4147-A177-3AD203B41FA5}">
                      <a16:colId xmlns:a16="http://schemas.microsoft.com/office/drawing/2014/main" val="20004"/>
                    </a:ext>
                  </a:extLst>
                </a:gridCol>
                <a:gridCol w="1047128">
                  <a:extLst>
                    <a:ext uri="{9D8B030D-6E8A-4147-A177-3AD203B41FA5}">
                      <a16:colId xmlns:a16="http://schemas.microsoft.com/office/drawing/2014/main" val="20005"/>
                    </a:ext>
                  </a:extLst>
                </a:gridCol>
                <a:gridCol w="1047128">
                  <a:extLst>
                    <a:ext uri="{9D8B030D-6E8A-4147-A177-3AD203B41FA5}">
                      <a16:colId xmlns:a16="http://schemas.microsoft.com/office/drawing/2014/main" val="20006"/>
                    </a:ext>
                  </a:extLst>
                </a:gridCol>
              </a:tblGrid>
              <a:tr h="481258">
                <a:tc>
                  <a:txBody>
                    <a:bodyPr/>
                    <a:lstStyle/>
                    <a:p>
                      <a:pPr algn="ctr"/>
                      <a:r>
                        <a:rPr lang="ru-RU" dirty="0">
                          <a:solidFill>
                            <a:schemeClr val="tx1">
                              <a:lumMod val="50000"/>
                            </a:schemeClr>
                          </a:solidFill>
                        </a:rPr>
                        <a:t>Компетенции</a:t>
                      </a: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solidFill>
                      <a:schemeClr val="bg1"/>
                    </a:solidFill>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solidFill>
                      <a:schemeClr val="bg1"/>
                    </a:solidFill>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solidFill>
                      <a:schemeClr val="bg1"/>
                    </a:solidFill>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solidFill>
                      <a:schemeClr val="bg1"/>
                    </a:solidFill>
                  </a:tcPr>
                </a:tc>
                <a:tc>
                  <a:txBody>
                    <a:bodyPr/>
                    <a:lstStyle/>
                    <a:p>
                      <a:r>
                        <a:rPr lang="ru-RU" sz="1100" b="1" dirty="0"/>
                        <a:t>АНК сервис</a:t>
                      </a:r>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solidFill>
                      <a:schemeClr val="bg1"/>
                    </a:solidFill>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solidFill>
                      <a:schemeClr val="bg1"/>
                    </a:solidFill>
                  </a:tcPr>
                </a:tc>
                <a:extLst>
                  <a:ext uri="{0D108BD9-81ED-4DB2-BD59-A6C34878D82A}">
                    <a16:rowId xmlns:a16="http://schemas.microsoft.com/office/drawing/2014/main" val="10000"/>
                  </a:ext>
                </a:extLst>
              </a:tr>
              <a:tr h="487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dirty="0">
                          <a:solidFill>
                            <a:schemeClr val="tx1">
                              <a:lumMod val="50000"/>
                            </a:schemeClr>
                          </a:solidFill>
                          <a:latin typeface="+mn-lt"/>
                          <a:ea typeface="+mn-ea"/>
                          <a:cs typeface="+mn-cs"/>
                        </a:rPr>
                        <a:t>Расчет ионно-оптической схемы</a:t>
                      </a: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1"/>
                  </a:ext>
                </a:extLst>
              </a:tr>
              <a:tr h="476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solidFill>
                            <a:schemeClr val="tx1">
                              <a:lumMod val="50000"/>
                            </a:schemeClr>
                          </a:solidFill>
                        </a:rPr>
                        <a:t>Разработка</a:t>
                      </a:r>
                      <a:r>
                        <a:rPr lang="ru-RU" sz="1400" b="0" baseline="0" dirty="0">
                          <a:solidFill>
                            <a:schemeClr val="tx1">
                              <a:lumMod val="50000"/>
                            </a:schemeClr>
                          </a:solidFill>
                        </a:rPr>
                        <a:t> ПО</a:t>
                      </a:r>
                      <a:endParaRPr lang="ru-RU" sz="1400" b="0" dirty="0">
                        <a:solidFill>
                          <a:schemeClr val="tx1">
                            <a:lumMod val="50000"/>
                          </a:schemeClr>
                        </a:solidFill>
                      </a:endParaRP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2"/>
                  </a:ext>
                </a:extLst>
              </a:tr>
              <a:tr h="619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solidFill>
                            <a:schemeClr val="tx1">
                              <a:lumMod val="50000"/>
                            </a:schemeClr>
                          </a:solidFill>
                        </a:rPr>
                        <a:t>КД</a:t>
                      </a:r>
                      <a:r>
                        <a:rPr lang="ru-RU" sz="1400" b="0" baseline="0" dirty="0">
                          <a:solidFill>
                            <a:schemeClr val="tx1">
                              <a:lumMod val="50000"/>
                            </a:schemeClr>
                          </a:solidFill>
                        </a:rPr>
                        <a:t> и и</a:t>
                      </a:r>
                      <a:r>
                        <a:rPr lang="ru-RU" sz="1400" b="0" dirty="0">
                          <a:solidFill>
                            <a:schemeClr val="tx1">
                              <a:lumMod val="50000"/>
                            </a:schemeClr>
                          </a:solidFill>
                        </a:rPr>
                        <a:t>зготовление</a:t>
                      </a:r>
                      <a:r>
                        <a:rPr lang="ru-RU" sz="1400" b="0" baseline="0" dirty="0">
                          <a:solidFill>
                            <a:schemeClr val="tx1">
                              <a:lumMod val="50000"/>
                            </a:schemeClr>
                          </a:solidFill>
                        </a:rPr>
                        <a:t> аналитической части прибора</a:t>
                      </a:r>
                      <a:endParaRPr lang="ru-RU" sz="1400" b="0" dirty="0">
                        <a:solidFill>
                          <a:schemeClr val="tx1">
                            <a:lumMod val="50000"/>
                          </a:schemeClr>
                        </a:solidFill>
                      </a:endParaRP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3"/>
                  </a:ext>
                </a:extLst>
              </a:tr>
              <a:tr h="548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a:solidFill>
                            <a:schemeClr val="tx1">
                              <a:lumMod val="50000"/>
                            </a:schemeClr>
                          </a:solidFill>
                        </a:rPr>
                        <a:t>КД</a:t>
                      </a:r>
                      <a:r>
                        <a:rPr lang="ru-RU" sz="1400" b="0" baseline="0" dirty="0">
                          <a:solidFill>
                            <a:schemeClr val="tx1">
                              <a:lumMod val="50000"/>
                            </a:schemeClr>
                          </a:solidFill>
                        </a:rPr>
                        <a:t> и сборка прибора (</a:t>
                      </a:r>
                      <a:r>
                        <a:rPr lang="ru-RU" sz="1400" b="0" baseline="0" dirty="0" err="1">
                          <a:solidFill>
                            <a:schemeClr val="tx1">
                              <a:lumMod val="50000"/>
                            </a:schemeClr>
                          </a:solidFill>
                        </a:rPr>
                        <a:t>КИПиА</a:t>
                      </a:r>
                      <a:r>
                        <a:rPr lang="ru-RU" sz="1400" b="0" baseline="0" dirty="0">
                          <a:solidFill>
                            <a:schemeClr val="tx1">
                              <a:lumMod val="50000"/>
                            </a:schemeClr>
                          </a:solidFill>
                        </a:rPr>
                        <a:t>, электрика, вакуум, механика</a:t>
                      </a:r>
                      <a:r>
                        <a:rPr lang="ru-RU" sz="1600" b="0" baseline="0" dirty="0">
                          <a:solidFill>
                            <a:schemeClr val="tx1">
                              <a:lumMod val="50000"/>
                            </a:schemeClr>
                          </a:solidFill>
                        </a:rPr>
                        <a:t>)</a:t>
                      </a:r>
                      <a:endParaRPr lang="ru-RU" sz="1600" b="0" dirty="0">
                        <a:solidFill>
                          <a:schemeClr val="tx1">
                            <a:lumMod val="50000"/>
                          </a:schemeClr>
                        </a:solidFill>
                      </a:endParaRP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4"/>
                  </a:ext>
                </a:extLst>
              </a:tr>
              <a:tr h="518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14142">
                              <a:lumMod val="50000"/>
                            </a:srgbClr>
                          </a:solidFill>
                          <a:effectLst/>
                          <a:uLnTx/>
                          <a:uFillTx/>
                          <a:latin typeface="+mn-lt"/>
                          <a:ea typeface="+mn-ea"/>
                          <a:cs typeface="+mn-cs"/>
                        </a:rPr>
                        <a:t>Наладка, испытания</a:t>
                      </a:r>
                    </a:p>
                    <a:p>
                      <a:pPr algn="l"/>
                      <a:r>
                        <a:rPr lang="ru-RU" sz="1400" b="0" dirty="0">
                          <a:solidFill>
                            <a:schemeClr val="tx1">
                              <a:lumMod val="50000"/>
                            </a:schemeClr>
                          </a:solidFill>
                        </a:rPr>
                        <a:t>методики измерения</a:t>
                      </a:r>
                    </a:p>
                  </a:txBody>
                  <a:tcPr anchor="ctr">
                    <a:solidFill>
                      <a:schemeClr val="accent6">
                        <a:lumMod val="40000"/>
                        <a:lumOff val="60000"/>
                      </a:schemeClr>
                    </a:solidFill>
                  </a:tcPr>
                </a:tc>
                <a:tc>
                  <a:txBody>
                    <a:bodyPr/>
                    <a:lstStyle/>
                    <a:p>
                      <a:endParaRPr lang="ru-RU"/>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5"/>
                  </a:ext>
                </a:extLst>
              </a:tr>
              <a:tr h="427109">
                <a:tc>
                  <a:txBody>
                    <a:bodyPr/>
                    <a:lstStyle/>
                    <a:p>
                      <a:pPr algn="l"/>
                      <a:r>
                        <a:rPr lang="ru-RU" sz="1400" b="0" dirty="0">
                          <a:solidFill>
                            <a:schemeClr val="tx1">
                              <a:lumMod val="50000"/>
                            </a:schemeClr>
                          </a:solidFill>
                        </a:rPr>
                        <a:t>Серийное производство</a:t>
                      </a: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6"/>
                  </a:ext>
                </a:extLst>
              </a:tr>
              <a:tr h="393390">
                <a:tc>
                  <a:txBody>
                    <a:bodyPr/>
                    <a:lstStyle/>
                    <a:p>
                      <a:pPr algn="l"/>
                      <a:r>
                        <a:rPr lang="ru-RU" sz="1400" b="0" dirty="0">
                          <a:solidFill>
                            <a:schemeClr val="tx1">
                              <a:lumMod val="50000"/>
                            </a:schemeClr>
                          </a:solidFill>
                        </a:rPr>
                        <a:t>Сбыт продукции</a:t>
                      </a: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7"/>
                  </a:ext>
                </a:extLst>
              </a:tr>
              <a:tr h="640079">
                <a:tc>
                  <a:txBody>
                    <a:bodyPr/>
                    <a:lstStyle/>
                    <a:p>
                      <a:pPr algn="l"/>
                      <a:r>
                        <a:rPr lang="ru-RU" sz="1400" b="0" dirty="0">
                          <a:solidFill>
                            <a:schemeClr val="tx1">
                              <a:lumMod val="50000"/>
                            </a:schemeClr>
                          </a:solidFill>
                        </a:rPr>
                        <a:t>Сервисное обслуживание</a:t>
                      </a:r>
                    </a:p>
                  </a:txBody>
                  <a:tcPr anchor="ctr">
                    <a:solidFill>
                      <a:schemeClr val="accent6">
                        <a:lumMod val="40000"/>
                        <a:lumOff val="60000"/>
                      </a:schemeClr>
                    </a:solidFill>
                  </a:tcPr>
                </a:tc>
                <a:tc>
                  <a:txBody>
                    <a:bodyPr/>
                    <a:lstStyle/>
                    <a:p>
                      <a:endParaRPr lang="ru-RU" dirty="0"/>
                    </a:p>
                  </a:txBody>
                  <a:tcPr>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lnR w="6350" cap="flat" cmpd="sng" algn="ctr">
                      <a:solidFill>
                        <a:schemeClr val="accent6">
                          <a:lumMod val="75000"/>
                        </a:schemeClr>
                      </a:solidFill>
                      <a:prstDash val="lgDash"/>
                      <a:round/>
                      <a:headEnd type="none" w="med" len="med"/>
                      <a:tailEnd type="none" w="med" len="med"/>
                    </a:lnR>
                  </a:tcPr>
                </a:tc>
                <a:tc>
                  <a:txBody>
                    <a:bodyPr/>
                    <a:lstStyle/>
                    <a:p>
                      <a:endParaRPr lang="ru-RU" dirty="0"/>
                    </a:p>
                  </a:txBody>
                  <a:tcPr>
                    <a:lnL w="6350" cap="flat" cmpd="sng" algn="ctr">
                      <a:solidFill>
                        <a:schemeClr val="accent6">
                          <a:lumMod val="75000"/>
                        </a:schemeClr>
                      </a:solidFill>
                      <a:prstDash val="lgDash"/>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9" name="Рисунок 8"/>
          <p:cNvPicPr>
            <a:picLocks noChangeAspect="1"/>
          </p:cNvPicPr>
          <p:nvPr/>
        </p:nvPicPr>
        <p:blipFill rotWithShape="1">
          <a:blip r:embed="rId24">
            <a:clrChange>
              <a:clrFrom>
                <a:srgbClr val="FFFFFF"/>
              </a:clrFrom>
              <a:clrTo>
                <a:srgbClr val="FFFFFF">
                  <a:alpha val="0"/>
                </a:srgbClr>
              </a:clrTo>
            </a:clrChange>
          </a:blip>
          <a:srcRect l="23163" t="26398" r="23163" b="26398"/>
          <a:stretch/>
        </p:blipFill>
        <p:spPr>
          <a:xfrm>
            <a:off x="4596305" y="1706564"/>
            <a:ext cx="796594" cy="360363"/>
          </a:xfrm>
          <a:prstGeom prst="rect">
            <a:avLst/>
          </a:prstGeom>
        </p:spPr>
      </p:pic>
      <p:pic>
        <p:nvPicPr>
          <p:cNvPr id="10" name="Рисунок 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84221" y="1758950"/>
            <a:ext cx="701230" cy="247650"/>
          </a:xfrm>
          <a:prstGeom prst="rect">
            <a:avLst/>
          </a:prstGeom>
        </p:spPr>
      </p:pic>
      <p:pic>
        <p:nvPicPr>
          <p:cNvPr id="12" name="Рисунок 11"/>
          <p:cNvPicPr>
            <a:picLocks noChangeAspect="1"/>
          </p:cNvPicPr>
          <p:nvPr/>
        </p:nvPicPr>
        <p:blipFill>
          <a:blip r:embed="rId2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90255" y="1665288"/>
            <a:ext cx="910455" cy="341313"/>
          </a:xfrm>
          <a:prstGeom prst="rect">
            <a:avLst/>
          </a:prstGeom>
        </p:spPr>
      </p:pic>
      <p:pic>
        <p:nvPicPr>
          <p:cNvPr id="13" name="Рисунок 12"/>
          <p:cNvPicPr>
            <a:picLocks noChangeAspect="1"/>
          </p:cNvPicPr>
          <p:nvPr/>
        </p:nvPicPr>
        <p:blipFill>
          <a:blip r:embed="rId27">
            <a:clrChange>
              <a:clrFrom>
                <a:srgbClr val="FEFEFE"/>
              </a:clrFrom>
              <a:clrTo>
                <a:srgbClr val="FEFEFE">
                  <a:alpha val="0"/>
                </a:srgbClr>
              </a:clrTo>
            </a:clrChange>
          </a:blip>
          <a:stretch>
            <a:fillRect/>
          </a:stretch>
        </p:blipFill>
        <p:spPr>
          <a:xfrm>
            <a:off x="3463215" y="1665288"/>
            <a:ext cx="866964" cy="334963"/>
          </a:xfrm>
          <a:prstGeom prst="rect">
            <a:avLst/>
          </a:prstGeom>
        </p:spPr>
      </p:pic>
      <p:pic>
        <p:nvPicPr>
          <p:cNvPr id="14" name="Рисунок 13"/>
          <p:cNvPicPr>
            <a:picLocks noChangeAspect="1"/>
          </p:cNvPicPr>
          <p:nvPr/>
        </p:nvPicPr>
        <p:blipFill>
          <a:blip r:embed="rId28">
            <a:clrChange>
              <a:clrFrom>
                <a:srgbClr val="FFFFFF"/>
              </a:clrFrom>
              <a:clrTo>
                <a:srgbClr val="FFFFFF">
                  <a:alpha val="0"/>
                </a:srgbClr>
              </a:clrTo>
            </a:clrChange>
          </a:blip>
          <a:stretch>
            <a:fillRect/>
          </a:stretch>
        </p:blipFill>
        <p:spPr>
          <a:xfrm>
            <a:off x="7863582" y="1787525"/>
            <a:ext cx="426000" cy="319088"/>
          </a:xfrm>
          <a:prstGeom prst="rect">
            <a:avLst/>
          </a:prstGeom>
        </p:spPr>
      </p:pic>
      <p:pic>
        <p:nvPicPr>
          <p:cNvPr id="15" name="Рисунок 14"/>
          <p:cNvPicPr>
            <a:picLocks noChangeAspect="1"/>
          </p:cNvPicPr>
          <p:nvPr/>
        </p:nvPicPr>
        <p:blipFill>
          <a:blip r:embed="rId29">
            <a:clrChange>
              <a:clrFrom>
                <a:srgbClr val="FFFFFF"/>
              </a:clrFrom>
              <a:clrTo>
                <a:srgbClr val="FFFFFF">
                  <a:alpha val="0"/>
                </a:srgbClr>
              </a:clrTo>
            </a:clrChange>
          </a:blip>
          <a:stretch>
            <a:fillRect/>
          </a:stretch>
        </p:blipFill>
        <p:spPr>
          <a:xfrm>
            <a:off x="8799711" y="1703388"/>
            <a:ext cx="720781" cy="244475"/>
          </a:xfrm>
          <a:prstGeom prst="rect">
            <a:avLst/>
          </a:prstGeom>
        </p:spPr>
      </p:pic>
      <p:sp>
        <p:nvSpPr>
          <p:cNvPr id="35" name="Rectangle 3"/>
          <p:cNvSpPr>
            <a:spLocks noGrp="1" noChangeArrowheads="1"/>
          </p:cNvSpPr>
          <p:nvPr>
            <p:custDataLst>
              <p:tags r:id="rId4"/>
            </p:custDataLst>
          </p:nvPr>
        </p:nvSpPr>
        <p:spPr bwMode="auto">
          <a:xfrm>
            <a:off x="3757613" y="254793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36" name="Rectangle 3"/>
          <p:cNvSpPr>
            <a:spLocks noGrp="1" noChangeArrowheads="1"/>
          </p:cNvSpPr>
          <p:nvPr>
            <p:custDataLst>
              <p:tags r:id="rId5"/>
            </p:custDataLst>
          </p:nvPr>
        </p:nvSpPr>
        <p:spPr bwMode="auto">
          <a:xfrm>
            <a:off x="3757613" y="37147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37" name="Rectangle 3"/>
          <p:cNvSpPr>
            <a:spLocks noGrp="1" noChangeArrowheads="1"/>
          </p:cNvSpPr>
          <p:nvPr>
            <p:custDataLst>
              <p:tags r:id="rId6"/>
            </p:custDataLst>
          </p:nvPr>
        </p:nvSpPr>
        <p:spPr bwMode="auto">
          <a:xfrm>
            <a:off x="3757613" y="42481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38" name="Rectangle 3"/>
          <p:cNvSpPr>
            <a:spLocks noGrp="1" noChangeArrowheads="1"/>
          </p:cNvSpPr>
          <p:nvPr>
            <p:custDataLst>
              <p:tags r:id="rId7"/>
            </p:custDataLst>
          </p:nvPr>
        </p:nvSpPr>
        <p:spPr bwMode="auto">
          <a:xfrm>
            <a:off x="3757613" y="472440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39" name="Rectangle 3"/>
          <p:cNvSpPr>
            <a:spLocks noGrp="1" noChangeArrowheads="1"/>
          </p:cNvSpPr>
          <p:nvPr>
            <p:custDataLst>
              <p:tags r:id="rId8"/>
            </p:custDataLst>
          </p:nvPr>
        </p:nvSpPr>
        <p:spPr bwMode="auto">
          <a:xfrm>
            <a:off x="3757613" y="51244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0" name="Rectangle 3"/>
          <p:cNvSpPr>
            <a:spLocks noGrp="1" noChangeArrowheads="1"/>
          </p:cNvSpPr>
          <p:nvPr>
            <p:custDataLst>
              <p:tags r:id="rId9"/>
            </p:custDataLst>
          </p:nvPr>
        </p:nvSpPr>
        <p:spPr bwMode="auto">
          <a:xfrm>
            <a:off x="3757613" y="56451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1" name="Rectangle 3"/>
          <p:cNvSpPr>
            <a:spLocks noGrp="1" noChangeArrowheads="1"/>
          </p:cNvSpPr>
          <p:nvPr>
            <p:custDataLst>
              <p:tags r:id="rId10"/>
            </p:custDataLst>
          </p:nvPr>
        </p:nvSpPr>
        <p:spPr bwMode="auto">
          <a:xfrm>
            <a:off x="4740275" y="214788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2" name="Rectangle 3"/>
          <p:cNvSpPr>
            <a:spLocks noGrp="1" noChangeArrowheads="1"/>
          </p:cNvSpPr>
          <p:nvPr>
            <p:custDataLst>
              <p:tags r:id="rId11"/>
            </p:custDataLst>
          </p:nvPr>
        </p:nvSpPr>
        <p:spPr bwMode="auto">
          <a:xfrm>
            <a:off x="4740275" y="312578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3" name="Rectangle 3"/>
          <p:cNvSpPr>
            <a:spLocks noGrp="1" noChangeArrowheads="1"/>
          </p:cNvSpPr>
          <p:nvPr>
            <p:custDataLst>
              <p:tags r:id="rId12"/>
            </p:custDataLst>
          </p:nvPr>
        </p:nvSpPr>
        <p:spPr bwMode="auto">
          <a:xfrm>
            <a:off x="4740275" y="472440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4" name="Rectangle 3"/>
          <p:cNvSpPr>
            <a:spLocks noGrp="1" noChangeArrowheads="1"/>
          </p:cNvSpPr>
          <p:nvPr>
            <p:custDataLst>
              <p:tags r:id="rId13"/>
            </p:custDataLst>
          </p:nvPr>
        </p:nvSpPr>
        <p:spPr bwMode="auto">
          <a:xfrm>
            <a:off x="5727700" y="42481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5" name="Rectangle 3"/>
          <p:cNvSpPr>
            <a:spLocks noGrp="1" noChangeArrowheads="1"/>
          </p:cNvSpPr>
          <p:nvPr>
            <p:custDataLst>
              <p:tags r:id="rId14"/>
            </p:custDataLst>
          </p:nvPr>
        </p:nvSpPr>
        <p:spPr bwMode="auto">
          <a:xfrm>
            <a:off x="6823075" y="42481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6" name="Rectangle 3"/>
          <p:cNvSpPr>
            <a:spLocks noGrp="1" noChangeArrowheads="1"/>
          </p:cNvSpPr>
          <p:nvPr>
            <p:custDataLst>
              <p:tags r:id="rId15"/>
            </p:custDataLst>
          </p:nvPr>
        </p:nvSpPr>
        <p:spPr bwMode="auto">
          <a:xfrm>
            <a:off x="7862888" y="42481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7" name="Rectangle 3"/>
          <p:cNvSpPr>
            <a:spLocks noGrp="1" noChangeArrowheads="1"/>
          </p:cNvSpPr>
          <p:nvPr>
            <p:custDataLst>
              <p:tags r:id="rId16"/>
            </p:custDataLst>
          </p:nvPr>
        </p:nvSpPr>
        <p:spPr bwMode="auto">
          <a:xfrm>
            <a:off x="7862888" y="472440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8" name="Rectangle 3"/>
          <p:cNvSpPr>
            <a:spLocks noGrp="1" noChangeArrowheads="1"/>
          </p:cNvSpPr>
          <p:nvPr>
            <p:custDataLst>
              <p:tags r:id="rId17"/>
            </p:custDataLst>
          </p:nvPr>
        </p:nvSpPr>
        <p:spPr bwMode="auto">
          <a:xfrm>
            <a:off x="7862888" y="3714750"/>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49" name="Rectangle 3"/>
          <p:cNvSpPr>
            <a:spLocks noGrp="1" noChangeArrowheads="1"/>
          </p:cNvSpPr>
          <p:nvPr>
            <p:custDataLst>
              <p:tags r:id="rId18"/>
            </p:custDataLst>
          </p:nvPr>
        </p:nvSpPr>
        <p:spPr bwMode="auto">
          <a:xfrm>
            <a:off x="7862888" y="312578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50" name="Rectangle 3"/>
          <p:cNvSpPr>
            <a:spLocks noGrp="1" noChangeArrowheads="1"/>
          </p:cNvSpPr>
          <p:nvPr>
            <p:custDataLst>
              <p:tags r:id="rId19"/>
            </p:custDataLst>
          </p:nvPr>
        </p:nvSpPr>
        <p:spPr bwMode="auto">
          <a:xfrm>
            <a:off x="7862888" y="214788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sp>
        <p:nvSpPr>
          <p:cNvPr id="51" name="Rectangle 3"/>
          <p:cNvSpPr>
            <a:spLocks noGrp="1" noChangeArrowheads="1"/>
          </p:cNvSpPr>
          <p:nvPr>
            <p:custDataLst>
              <p:tags r:id="rId20"/>
            </p:custDataLst>
          </p:nvPr>
        </p:nvSpPr>
        <p:spPr bwMode="auto">
          <a:xfrm>
            <a:off x="8940800" y="2147888"/>
            <a:ext cx="339725" cy="339725"/>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0" tIns="0" rIns="0" bIns="0" numCol="1" spcCol="0" anchor="ctr" anchorCtr="0" compatLnSpc="1">
            <a:prstTxWarp prst="textNoShape">
              <a:avLst/>
            </a:prstTxWarp>
            <a:noAutofit/>
          </a:bodyPr>
          <a:lstStyle>
            <a:lvl1pPr marL="180975" indent="-180975" algn="l" rtl="0" eaLnBrk="1" fontAlgn="base" hangingPunct="1">
              <a:lnSpc>
                <a:spcPct val="110000"/>
              </a:lnSpc>
              <a:spcBef>
                <a:spcPct val="40000"/>
              </a:spcBef>
              <a:spcAft>
                <a:spcPct val="20000"/>
              </a:spcAft>
              <a:buBlip>
                <a:blip r:embed="rId30"/>
              </a:buBlip>
              <a:defRPr sz="1600">
                <a:solidFill>
                  <a:schemeClr val="tx1"/>
                </a:solidFill>
                <a:latin typeface="+mn-lt"/>
                <a:ea typeface="+mn-ea"/>
                <a:cs typeface="+mn-cs"/>
              </a:defRPr>
            </a:lvl1pPr>
            <a:lvl2pPr marL="360363" indent="-177800" algn="l" rtl="0" eaLnBrk="1" fontAlgn="base" hangingPunct="1">
              <a:lnSpc>
                <a:spcPct val="110000"/>
              </a:lnSpc>
              <a:spcBef>
                <a:spcPct val="0"/>
              </a:spcBef>
              <a:spcAft>
                <a:spcPct val="20000"/>
              </a:spcAft>
              <a:buBlip>
                <a:blip r:embed="rId31"/>
              </a:buBlip>
              <a:defRPr sz="1400">
                <a:solidFill>
                  <a:schemeClr val="tx1"/>
                </a:solidFill>
                <a:latin typeface="+mn-lt"/>
                <a:cs typeface="+mn-cs"/>
              </a:defRPr>
            </a:lvl2pPr>
            <a:lvl3pPr marL="1162050" indent="-268288" algn="l" rtl="0" eaLnBrk="1" fontAlgn="base" hangingPunct="1">
              <a:spcBef>
                <a:spcPct val="0"/>
              </a:spcBef>
              <a:spcAft>
                <a:spcPct val="30000"/>
              </a:spcAft>
              <a:buBlip>
                <a:blip r:embed="rId31"/>
              </a:buBlip>
              <a:defRPr sz="2200">
                <a:solidFill>
                  <a:schemeClr val="tx1"/>
                </a:solidFill>
                <a:latin typeface="+mn-lt"/>
                <a:cs typeface="+mn-cs"/>
              </a:defRPr>
            </a:lvl3pPr>
            <a:lvl4pPr marL="1665288" indent="-228600" algn="l" rtl="0" eaLnBrk="1" fontAlgn="base" hangingPunct="1">
              <a:spcBef>
                <a:spcPct val="20000"/>
              </a:spcBef>
              <a:spcAft>
                <a:spcPct val="0"/>
              </a:spcAft>
              <a:buChar char="–"/>
              <a:defRPr sz="2000">
                <a:solidFill>
                  <a:schemeClr val="tx1"/>
                </a:solidFill>
                <a:latin typeface="+mn-lt"/>
                <a:cs typeface="+mn-cs"/>
              </a:defRPr>
            </a:lvl4pPr>
            <a:lvl5pPr marL="2073275" indent="-228600" algn="l" rtl="0" eaLnBrk="1" fontAlgn="base" hangingPunct="1">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lnSpc>
                <a:spcPct val="100000"/>
              </a:lnSpc>
              <a:spcBef>
                <a:spcPct val="0"/>
              </a:spcBef>
              <a:spcAft>
                <a:spcPct val="0"/>
              </a:spcAft>
              <a:buNone/>
            </a:pPr>
            <a:r>
              <a:rPr lang="ru-RU" sz="3201">
                <a:solidFill>
                  <a:srgbClr val="00B050"/>
                </a:solidFill>
                <a:sym typeface="Wingdings" panose="05000000000000000000" pitchFamily="2" charset="2"/>
              </a:rPr>
              <a:t></a:t>
            </a:r>
            <a:endParaRPr lang="ru-RU" sz="3201" dirty="0">
              <a:solidFill>
                <a:srgbClr val="00B050"/>
              </a:solidFill>
              <a:sym typeface="Wingdings" panose="05000000000000000000" pitchFamily="2" charset="2"/>
            </a:endParaRPr>
          </a:p>
        </p:txBody>
      </p:sp>
      <p:pic>
        <p:nvPicPr>
          <p:cNvPr id="30" name="Picture 9"/>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4507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Объект 2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7860" name="Слайд think-cell" r:id="rId5" imgW="270" imgH="270" progId="TCLayout.ActiveDocument.1">
                  <p:embed/>
                </p:oleObj>
              </mc:Choice>
              <mc:Fallback>
                <p:oleObj name="Слайд think-cell"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Прямоугольник 2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2" name="Номер слайда 1"/>
          <p:cNvSpPr>
            <a:spLocks noGrp="1"/>
          </p:cNvSpPr>
          <p:nvPr>
            <p:ph type="sldNum" sz="quarter" idx="10"/>
          </p:nvPr>
        </p:nvSpPr>
        <p:spPr/>
        <p:txBody>
          <a:bodyPr/>
          <a:lstStyle/>
          <a:p>
            <a:pPr>
              <a:defRPr/>
            </a:pPr>
            <a:fld id="{0CBF7037-F1D5-4994-9EE3-150DDAD8DB27}" type="slidenum">
              <a:rPr lang="ru-RU" smtClean="0">
                <a:solidFill>
                  <a:srgbClr val="003274"/>
                </a:solidFill>
              </a:rPr>
              <a:pPr>
                <a:defRPr/>
              </a:pPr>
              <a:t>14</a:t>
            </a:fld>
            <a:endParaRPr lang="ru-RU" dirty="0">
              <a:solidFill>
                <a:srgbClr val="003274"/>
              </a:solidFill>
            </a:endParaRPr>
          </a:p>
        </p:txBody>
      </p:sp>
      <p:pic>
        <p:nvPicPr>
          <p:cNvPr id="2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1410924" y="2960383"/>
            <a:ext cx="7529876" cy="553998"/>
          </a:xfrm>
        </p:spPr>
        <p:txBody>
          <a:bodyPr/>
          <a:lstStyle/>
          <a:p>
            <a:pPr algn="ctr"/>
            <a:r>
              <a:rPr lang="ru-RU" sz="3600" dirty="0" smtClean="0"/>
              <a:t>Благодарю за внимание</a:t>
            </a:r>
            <a:endParaRPr lang="ru-RU" sz="3600" b="0" dirty="0"/>
          </a:p>
        </p:txBody>
      </p:sp>
    </p:spTree>
    <p:extLst>
      <p:ext uri="{BB962C8B-B14F-4D97-AF65-F5344CB8AC3E}">
        <p14:creationId xmlns:p14="http://schemas.microsoft.com/office/powerpoint/2010/main" val="6798534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6BDF48-59BD-F34E-A48B-2D7F182EDD33}"/>
              </a:ext>
            </a:extLst>
          </p:cNvPr>
          <p:cNvGraphicFramePr>
            <a:graphicFrameLocks noChangeAspect="1"/>
          </p:cNvGraphicFramePr>
          <p:nvPr>
            <p:custDataLst>
              <p:tags r:id="rId2"/>
            </p:custDataLst>
            <p:extLst>
              <p:ext uri="{D42A27DB-BD31-4B8C-83A1-F6EECF244321}">
                <p14:modId xmlns:p14="http://schemas.microsoft.com/office/powerpoint/2010/main" val="3957232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4052"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D4D8F6-56A7-7F42-A684-66D5DE5BD5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dirty="0">
              <a:latin typeface="Arial" panose="020B0604020202020204" pitchFamily="34" charset="0"/>
              <a:ea typeface="+mj-ea"/>
              <a:sym typeface="Arial" panose="020B0604020202020204" pitchFamily="34" charset="0"/>
            </a:endParaRPr>
          </a:p>
        </p:txBody>
      </p:sp>
      <p:sp>
        <p:nvSpPr>
          <p:cNvPr id="3" name="Прямоугольник с двумя усеченными противолежащими углами 2"/>
          <p:cNvSpPr/>
          <p:nvPr/>
        </p:nvSpPr>
        <p:spPr>
          <a:xfrm>
            <a:off x="3781773" y="4315980"/>
            <a:ext cx="5844827" cy="1551194"/>
          </a:xfrm>
          <a:prstGeom prst="snip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 name="Номер слайда 3"/>
          <p:cNvSpPr>
            <a:spLocks noGrp="1"/>
          </p:cNvSpPr>
          <p:nvPr>
            <p:ph type="sldNum" sz="quarter" idx="10"/>
          </p:nvPr>
        </p:nvSpPr>
        <p:spPr/>
        <p:txBody>
          <a:bodyPr/>
          <a:lstStyle/>
          <a:p>
            <a:fld id="{FD3D6EC5-2156-4711-A0DC-588810C2E267}" type="slidenum">
              <a:rPr lang="ru-RU" smtClean="0"/>
              <a:pPr/>
              <a:t>2</a:t>
            </a:fld>
            <a:endParaRPr lang="ru-RU" dirty="0"/>
          </a:p>
        </p:txBody>
      </p:sp>
      <p:sp>
        <p:nvSpPr>
          <p:cNvPr id="26626" name="Заголовок 1"/>
          <p:cNvSpPr>
            <a:spLocks noGrp="1"/>
          </p:cNvSpPr>
          <p:nvPr>
            <p:ph type="title"/>
          </p:nvPr>
        </p:nvSpPr>
        <p:spPr>
          <a:xfrm>
            <a:off x="292100" y="253425"/>
            <a:ext cx="8509000" cy="584775"/>
          </a:xfrm>
        </p:spPr>
        <p:txBody>
          <a:bodyPr/>
          <a:lstStyle/>
          <a:p>
            <a:r>
              <a:rPr lang="ru-RU" dirty="0"/>
              <a:t>Продукт и технологии проекта: </a:t>
            </a:r>
            <a:r>
              <a:rPr lang="ru-RU" b="0" dirty="0"/>
              <a:t>Особенности метода масс-спектрометрии</a:t>
            </a:r>
          </a:p>
        </p:txBody>
      </p:sp>
      <p:sp>
        <p:nvSpPr>
          <p:cNvPr id="30" name="Прямоугольник 29"/>
          <p:cNvSpPr/>
          <p:nvPr/>
        </p:nvSpPr>
        <p:spPr>
          <a:xfrm>
            <a:off x="3781772" y="1032005"/>
            <a:ext cx="5844827" cy="3305520"/>
          </a:xfrm>
          <a:prstGeom prst="rect">
            <a:avLst/>
          </a:prstGeom>
        </p:spPr>
        <p:txBody>
          <a:bodyPr wrap="square">
            <a:spAutoFit/>
          </a:bodyPr>
          <a:lstStyle/>
          <a:p>
            <a:pPr marL="180975" indent="-180975" eaLnBrk="0" hangingPunct="0">
              <a:spcBef>
                <a:spcPct val="40000"/>
              </a:spcBef>
              <a:spcAft>
                <a:spcPct val="20000"/>
              </a:spcAft>
              <a:buBlip>
                <a:blip r:embed="rId7"/>
              </a:buBlip>
            </a:pPr>
            <a:r>
              <a:rPr lang="ru-RU" sz="1200" dirty="0"/>
              <a:t>Масс-спектрометрия - физический метод, основанный на ионизации молекул изучаемого вещества с последующим разделением ионов по величине отношения массы к заряду и детектированием (</a:t>
            </a:r>
            <a:r>
              <a:rPr lang="ru-RU" sz="1200" dirty="0">
                <a:solidFill>
                  <a:srgbClr val="222222"/>
                </a:solidFill>
                <a:latin typeface="Open Sans"/>
              </a:rPr>
              <a:t>способ исследования веществ, вычислением массы и числа ионов при ионизации вещества).</a:t>
            </a:r>
            <a:endParaRPr lang="ru-RU" sz="1200" kern="0" dirty="0">
              <a:solidFill>
                <a:srgbClr val="414142"/>
              </a:solidFill>
              <a:latin typeface="Arial"/>
              <a:cs typeface="Arial"/>
            </a:endParaRPr>
          </a:p>
          <a:p>
            <a:pPr marL="180975" indent="-180975" eaLnBrk="0" hangingPunct="0">
              <a:spcBef>
                <a:spcPct val="40000"/>
              </a:spcBef>
              <a:spcAft>
                <a:spcPct val="20000"/>
              </a:spcAft>
              <a:buBlip>
                <a:blip r:embed="rId7"/>
              </a:buBlip>
            </a:pPr>
            <a:r>
              <a:rPr lang="ru-RU" sz="1200" dirty="0"/>
              <a:t>Существенное отличие от других аналитических физико- химических методов состоит в том, что она сочетает в себе и метод разделения и метод определения. </a:t>
            </a:r>
          </a:p>
          <a:p>
            <a:pPr marL="180975" indent="-180975" eaLnBrk="0" hangingPunct="0">
              <a:spcBef>
                <a:spcPct val="40000"/>
              </a:spcBef>
              <a:spcAft>
                <a:spcPct val="20000"/>
              </a:spcAft>
              <a:buBlip>
                <a:blip r:embed="rId7"/>
              </a:buBlip>
            </a:pPr>
            <a:r>
              <a:rPr lang="ru-RU" sz="1200" dirty="0"/>
              <a:t>Я</a:t>
            </a:r>
            <a:r>
              <a:rPr lang="ru-RU" sz="1200" kern="0" dirty="0">
                <a:solidFill>
                  <a:srgbClr val="414142"/>
                </a:solidFill>
                <a:latin typeface="Arial"/>
                <a:cs typeface="Arial"/>
              </a:rPr>
              <a:t>вляется наиболее чувствительным методом молекулярного анализа вещества</a:t>
            </a:r>
            <a:r>
              <a:rPr lang="ru-RU" sz="1200" dirty="0"/>
              <a:t>.</a:t>
            </a:r>
            <a:endParaRPr lang="ru-RU" sz="1200" kern="0" dirty="0">
              <a:solidFill>
                <a:srgbClr val="414142"/>
              </a:solidFill>
              <a:latin typeface="Arial"/>
              <a:cs typeface="Arial"/>
            </a:endParaRPr>
          </a:p>
          <a:p>
            <a:pPr marL="180975" indent="-180975" eaLnBrk="0" hangingPunct="0">
              <a:spcBef>
                <a:spcPct val="40000"/>
              </a:spcBef>
              <a:spcAft>
                <a:spcPct val="20000"/>
              </a:spcAft>
              <a:buBlip>
                <a:blip r:embed="rId7"/>
              </a:buBlip>
            </a:pPr>
            <a:r>
              <a:rPr lang="ru-RU" sz="1200" kern="0" dirty="0">
                <a:solidFill>
                  <a:srgbClr val="414142"/>
                </a:solidFill>
                <a:latin typeface="Arial"/>
                <a:cs typeface="Arial"/>
              </a:rPr>
              <a:t>Современное состояние: рутинно используется в тысячах лабораторий по всему миру. </a:t>
            </a:r>
          </a:p>
          <a:p>
            <a:pPr marL="180975" indent="-180975" eaLnBrk="0" hangingPunct="0">
              <a:spcBef>
                <a:spcPct val="40000"/>
              </a:spcBef>
              <a:spcAft>
                <a:spcPct val="20000"/>
              </a:spcAft>
              <a:buBlip>
                <a:blip r:embed="rId7"/>
              </a:buBlip>
            </a:pPr>
            <a:r>
              <a:rPr lang="ru-RU" sz="1200" dirty="0"/>
              <a:t>Оборудование, которым производится масс-спектрометрия, является масс-спектрометр. Он анализирует образец и предоставляет данные в виде графиков (масс-спектров).</a:t>
            </a:r>
          </a:p>
        </p:txBody>
      </p:sp>
      <p:sp>
        <p:nvSpPr>
          <p:cNvPr id="34" name="Скругленный прямоугольник 33"/>
          <p:cNvSpPr/>
          <p:nvPr/>
        </p:nvSpPr>
        <p:spPr>
          <a:xfrm>
            <a:off x="3888729" y="4505325"/>
            <a:ext cx="5632631" cy="1150858"/>
          </a:xfrm>
          <a:prstGeom prst="roundRect">
            <a:avLst>
              <a:gd name="adj" fmla="val 6859"/>
            </a:avLst>
          </a:prstGeom>
          <a:solidFill>
            <a:schemeClr val="bg1"/>
          </a:solidFill>
        </p:spPr>
        <p:txBody>
          <a:bodyPr wrap="square" lIns="36000" tIns="0" rIns="36000" bIns="0">
            <a:spAutoFit/>
          </a:bodyPr>
          <a:lstStyle/>
          <a:p>
            <a:pPr algn="just"/>
            <a:r>
              <a:rPr lang="ru-RU" sz="1200" b="1" u="sng" dirty="0">
                <a:solidFill>
                  <a:srgbClr val="414142"/>
                </a:solidFill>
                <a:latin typeface="Arial Narrow" panose="020B0606020202030204" pitchFamily="34" charset="0"/>
                <a:cs typeface="Arial"/>
              </a:rPr>
              <a:t>Масс-спектр</a:t>
            </a:r>
            <a:r>
              <a:rPr lang="ru-RU" sz="1200" b="1" dirty="0">
                <a:solidFill>
                  <a:srgbClr val="414142"/>
                </a:solidFill>
                <a:latin typeface="Arial Narrow" panose="020B0606020202030204" pitchFamily="34" charset="0"/>
                <a:cs typeface="Arial"/>
              </a:rPr>
              <a:t> </a:t>
            </a:r>
            <a:r>
              <a:rPr lang="ru-RU" sz="1200" dirty="0"/>
              <a:t> — распределение заряженных частиц по их интенсивностям в соответствии с отношениями их масс к зарядам. Ввиду квантования массы и заряда типичный масс-спектр является дискретным. По полученному масс-спектру можно сделать вывод о составе образца и структуре его молекул, а по  величине токов соответствующих ионов - о количественном составе образца</a:t>
            </a:r>
          </a:p>
        </p:txBody>
      </p:sp>
      <p:pic>
        <p:nvPicPr>
          <p:cNvPr id="2050" name="Picture 2" descr="C:\Users\DmABakulev\Desktop\Бакулев\МТИ-350ГМ\Картинки для презентаций\Фото МТИ-350ГМ\МТИ-350ГМ (ред Кабаков).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95" y="861009"/>
            <a:ext cx="3572921" cy="267969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113" y="3979512"/>
            <a:ext cx="3231660" cy="20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с двумя усеченными противолежащими углами 11"/>
          <p:cNvSpPr/>
          <p:nvPr/>
        </p:nvSpPr>
        <p:spPr>
          <a:xfrm>
            <a:off x="3781772" y="1016950"/>
            <a:ext cx="5844827" cy="4850224"/>
          </a:xfrm>
          <a:prstGeom prst="snip2DiagRect">
            <a:avLst>
              <a:gd name="adj1" fmla="val 0"/>
              <a:gd name="adj2" fmla="val 538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1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7766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4978" name="Object 17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2798" name="Слайд think-cell" r:id="rId5" imgW="7761960" imgH="10047960" progId="TCLayout.ActiveDocument.1">
                  <p:embed/>
                </p:oleObj>
              </mc:Choice>
              <mc:Fallback>
                <p:oleObj name="Слайд think-cell" r:id="rId5" imgW="7761960" imgH="100479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en-US" sz="1900" dirty="0">
              <a:ea typeface="+mj-ea"/>
              <a:sym typeface="Arial" panose="020B0604020202020204" pitchFamily="34" charset="0"/>
            </a:endParaRPr>
          </a:p>
        </p:txBody>
      </p:sp>
      <p:sp>
        <p:nvSpPr>
          <p:cNvPr id="26626" name="Заголовок 1"/>
          <p:cNvSpPr>
            <a:spLocks noGrp="1"/>
          </p:cNvSpPr>
          <p:nvPr>
            <p:ph type="title"/>
          </p:nvPr>
        </p:nvSpPr>
        <p:spPr>
          <a:xfrm>
            <a:off x="292100" y="254000"/>
            <a:ext cx="7416639" cy="584200"/>
          </a:xfrm>
        </p:spPr>
        <p:txBody>
          <a:bodyPr/>
          <a:lstStyle/>
          <a:p>
            <a:r>
              <a:rPr lang="ru-RU" dirty="0" err="1" smtClean="0">
                <a:cs typeface="Arial" charset="0"/>
              </a:rPr>
              <a:t>Справочно</a:t>
            </a:r>
            <a:r>
              <a:rPr lang="ru-RU" dirty="0" smtClean="0">
                <a:cs typeface="Arial" charset="0"/>
              </a:rPr>
              <a:t>. Продукт и технологии проекта: </a:t>
            </a:r>
            <a:r>
              <a:rPr lang="ru-RU" b="0" dirty="0" smtClean="0">
                <a:cs typeface="Arial" charset="0"/>
              </a:rPr>
              <a:t>Принцип устройства масс-спектрометров</a:t>
            </a:r>
            <a:r>
              <a:rPr lang="en-US" b="0" dirty="0" smtClean="0">
                <a:cs typeface="Arial" charset="0"/>
              </a:rPr>
              <a:t> </a:t>
            </a:r>
            <a:endParaRPr lang="ru-RU" b="0" dirty="0" smtClean="0">
              <a:cs typeface="Arial" charset="0"/>
            </a:endParaRPr>
          </a:p>
        </p:txBody>
      </p:sp>
      <p:sp>
        <p:nvSpPr>
          <p:cNvPr id="844981" name="Номер слайда 3"/>
          <p:cNvSpPr>
            <a:spLocks noGrp="1"/>
          </p:cNvSpPr>
          <p:nvPr>
            <p:ph type="sldNum" sz="quarter" idx="4294967295"/>
          </p:nvPr>
        </p:nvSpPr>
        <p:spPr>
          <a:xfrm>
            <a:off x="8940800" y="6451600"/>
            <a:ext cx="685800" cy="381000"/>
          </a:xfrm>
          <a:prstGeom prst="rect">
            <a:avLst/>
          </a:prstGeom>
          <a:noFill/>
        </p:spPr>
        <p:txBody>
          <a:bodyPr/>
          <a:lstStyle/>
          <a:p>
            <a:pPr algn="ctr" fontAlgn="base">
              <a:spcBef>
                <a:spcPct val="0"/>
              </a:spcBef>
              <a:spcAft>
                <a:spcPct val="0"/>
              </a:spcAft>
            </a:pPr>
            <a:fld id="{51FE371F-3C26-4DAE-80F9-75B4784F6493}" type="slidenum">
              <a:rPr lang="ru-RU">
                <a:solidFill>
                  <a:schemeClr val="hlink"/>
                </a:solidFill>
              </a:rPr>
              <a:pPr algn="ctr" fontAlgn="base">
                <a:spcBef>
                  <a:spcPct val="0"/>
                </a:spcBef>
                <a:spcAft>
                  <a:spcPct val="0"/>
                </a:spcAft>
              </a:pPr>
              <a:t>3</a:t>
            </a:fld>
            <a:endParaRPr lang="ru-RU" dirty="0">
              <a:solidFill>
                <a:schemeClr val="hlink"/>
              </a:solidFill>
            </a:endParaRPr>
          </a:p>
        </p:txBody>
      </p:sp>
      <p:sp>
        <p:nvSpPr>
          <p:cNvPr id="35" name="Прямоугольник 34"/>
          <p:cNvSpPr/>
          <p:nvPr/>
        </p:nvSpPr>
        <p:spPr>
          <a:xfrm>
            <a:off x="636588" y="1593850"/>
            <a:ext cx="5540375" cy="1262063"/>
          </a:xfrm>
          <a:prstGeom prst="rect">
            <a:avLst/>
          </a:prstGeom>
          <a:solidFill>
            <a:srgbClr val="FAF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FFFF"/>
              </a:solidFill>
            </a:endParaRPr>
          </a:p>
        </p:txBody>
      </p:sp>
      <p:sp>
        <p:nvSpPr>
          <p:cNvPr id="844983" name="Прямоугольник 35"/>
          <p:cNvSpPr>
            <a:spLocks noChangeArrowheads="1"/>
          </p:cNvSpPr>
          <p:nvPr/>
        </p:nvSpPr>
        <p:spPr bwMode="auto">
          <a:xfrm>
            <a:off x="6248400" y="1477963"/>
            <a:ext cx="3097213" cy="1384995"/>
          </a:xfrm>
          <a:prstGeom prst="rect">
            <a:avLst/>
          </a:prstGeom>
          <a:noFill/>
          <a:ln w="9525">
            <a:noFill/>
            <a:miter lim="800000"/>
            <a:headEnd/>
            <a:tailEnd/>
          </a:ln>
        </p:spPr>
        <p:txBody>
          <a:bodyPr>
            <a:spAutoFit/>
          </a:bodyPr>
          <a:lstStyle/>
          <a:p>
            <a:pPr marL="228600" indent="-228600">
              <a:buFont typeface="Arial" charset="0"/>
              <a:buAutoNum type="arabicPeriod"/>
            </a:pPr>
            <a:r>
              <a:rPr lang="ru-RU" sz="1200" b="1" dirty="0">
                <a:solidFill>
                  <a:srgbClr val="414142"/>
                </a:solidFill>
              </a:rPr>
              <a:t>Система ввода образца</a:t>
            </a:r>
          </a:p>
          <a:p>
            <a:pPr marL="228600" indent="-228600">
              <a:buFont typeface="Arial" charset="0"/>
              <a:buAutoNum type="arabicPeriod"/>
            </a:pPr>
            <a:r>
              <a:rPr lang="ru-RU" sz="1200" b="1" dirty="0">
                <a:solidFill>
                  <a:srgbClr val="414142"/>
                </a:solidFill>
              </a:rPr>
              <a:t>Источник ионов и их ускорение</a:t>
            </a:r>
          </a:p>
          <a:p>
            <a:pPr marL="228600" indent="-228600">
              <a:buFont typeface="Arial" charset="0"/>
              <a:buAutoNum type="arabicPeriod"/>
            </a:pPr>
            <a:r>
              <a:rPr lang="ru-RU" sz="1200" b="1" dirty="0">
                <a:solidFill>
                  <a:srgbClr val="414142"/>
                </a:solidFill>
              </a:rPr>
              <a:t>Масс-анализатор (устройство для разделения ионов)</a:t>
            </a:r>
          </a:p>
          <a:p>
            <a:pPr marL="228600" indent="-228600">
              <a:buFont typeface="Arial" charset="0"/>
              <a:buAutoNum type="arabicPeriod"/>
            </a:pPr>
            <a:r>
              <a:rPr lang="ru-RU" sz="1200" b="1" dirty="0">
                <a:solidFill>
                  <a:srgbClr val="414142"/>
                </a:solidFill>
              </a:rPr>
              <a:t>Детектор </a:t>
            </a:r>
          </a:p>
          <a:p>
            <a:pPr marL="228600" indent="-228600">
              <a:buFont typeface="Arial" charset="0"/>
              <a:buAutoNum type="arabicPeriod"/>
            </a:pPr>
            <a:r>
              <a:rPr lang="ru-RU" sz="1200" b="1" dirty="0">
                <a:solidFill>
                  <a:srgbClr val="414142"/>
                </a:solidFill>
              </a:rPr>
              <a:t>Измерительное или регистрирующее устройство</a:t>
            </a:r>
          </a:p>
        </p:txBody>
      </p:sp>
      <p:sp>
        <p:nvSpPr>
          <p:cNvPr id="844984" name="Прямоугольник 36"/>
          <p:cNvSpPr>
            <a:spLocks noChangeArrowheads="1"/>
          </p:cNvSpPr>
          <p:nvPr/>
        </p:nvSpPr>
        <p:spPr bwMode="auto">
          <a:xfrm>
            <a:off x="992188" y="1209675"/>
            <a:ext cx="4249737" cy="277813"/>
          </a:xfrm>
          <a:prstGeom prst="rect">
            <a:avLst/>
          </a:prstGeom>
          <a:noFill/>
          <a:ln w="9525">
            <a:noFill/>
            <a:miter lim="800000"/>
            <a:headEnd/>
            <a:tailEnd/>
          </a:ln>
        </p:spPr>
        <p:txBody>
          <a:bodyPr>
            <a:spAutoFit/>
          </a:bodyPr>
          <a:lstStyle/>
          <a:p>
            <a:pPr algn="ctr"/>
            <a:r>
              <a:rPr lang="ru-RU" sz="1200" b="1">
                <a:solidFill>
                  <a:srgbClr val="414142"/>
                </a:solidFill>
              </a:rPr>
              <a:t>Аппаратурное оформление масс-спектрометров</a:t>
            </a:r>
          </a:p>
        </p:txBody>
      </p:sp>
      <p:sp>
        <p:nvSpPr>
          <p:cNvPr id="38" name="Прямоугольник 37"/>
          <p:cNvSpPr/>
          <p:nvPr/>
        </p:nvSpPr>
        <p:spPr>
          <a:xfrm>
            <a:off x="865188" y="1947863"/>
            <a:ext cx="504825" cy="4349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200" dirty="0">
                <a:solidFill>
                  <a:srgbClr val="414142"/>
                </a:solidFill>
              </a:rPr>
              <a:t>1</a:t>
            </a:r>
          </a:p>
        </p:txBody>
      </p:sp>
      <p:sp>
        <p:nvSpPr>
          <p:cNvPr id="39" name="Прямоугольник 38"/>
          <p:cNvSpPr/>
          <p:nvPr/>
        </p:nvSpPr>
        <p:spPr>
          <a:xfrm>
            <a:off x="1908175" y="1947863"/>
            <a:ext cx="431800" cy="4349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200" dirty="0">
                <a:solidFill>
                  <a:srgbClr val="414142"/>
                </a:solidFill>
              </a:rPr>
              <a:t>2</a:t>
            </a:r>
          </a:p>
        </p:txBody>
      </p:sp>
      <p:sp>
        <p:nvSpPr>
          <p:cNvPr id="40" name="Прямоугольник 39"/>
          <p:cNvSpPr/>
          <p:nvPr/>
        </p:nvSpPr>
        <p:spPr>
          <a:xfrm>
            <a:off x="2725738" y="1962150"/>
            <a:ext cx="431800" cy="4254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200" dirty="0">
                <a:solidFill>
                  <a:srgbClr val="414142"/>
                </a:solidFill>
              </a:rPr>
              <a:t>3</a:t>
            </a:r>
          </a:p>
        </p:txBody>
      </p:sp>
      <p:sp>
        <p:nvSpPr>
          <p:cNvPr id="41" name="Прямоугольник 40"/>
          <p:cNvSpPr/>
          <p:nvPr/>
        </p:nvSpPr>
        <p:spPr>
          <a:xfrm>
            <a:off x="3657600" y="1965325"/>
            <a:ext cx="431800" cy="4349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200" dirty="0">
                <a:solidFill>
                  <a:srgbClr val="414142"/>
                </a:solidFill>
              </a:rPr>
              <a:t>4</a:t>
            </a:r>
          </a:p>
        </p:txBody>
      </p:sp>
      <p:sp>
        <p:nvSpPr>
          <p:cNvPr id="42" name="Прямоугольник 41"/>
          <p:cNvSpPr/>
          <p:nvPr/>
        </p:nvSpPr>
        <p:spPr>
          <a:xfrm>
            <a:off x="4481513" y="1998663"/>
            <a:ext cx="431800" cy="4254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200" dirty="0">
                <a:solidFill>
                  <a:srgbClr val="414142"/>
                </a:solidFill>
              </a:rPr>
              <a:t>5</a:t>
            </a:r>
          </a:p>
        </p:txBody>
      </p:sp>
      <p:cxnSp>
        <p:nvCxnSpPr>
          <p:cNvPr id="43" name="Прямая со стрелкой 42"/>
          <p:cNvCxnSpPr>
            <a:stCxn id="38" idx="3"/>
            <a:endCxn id="39" idx="1"/>
          </p:cNvCxnSpPr>
          <p:nvPr/>
        </p:nvCxnSpPr>
        <p:spPr>
          <a:xfrm>
            <a:off x="1370013" y="2165350"/>
            <a:ext cx="5381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39" idx="3"/>
            <a:endCxn id="40" idx="1"/>
          </p:cNvCxnSpPr>
          <p:nvPr/>
        </p:nvCxnSpPr>
        <p:spPr>
          <a:xfrm>
            <a:off x="2339975" y="2165350"/>
            <a:ext cx="385763"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40" idx="3"/>
            <a:endCxn id="41" idx="1"/>
          </p:cNvCxnSpPr>
          <p:nvPr/>
        </p:nvCxnSpPr>
        <p:spPr>
          <a:xfrm>
            <a:off x="3157538" y="2174875"/>
            <a:ext cx="500062"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41" idx="3"/>
          </p:cNvCxnSpPr>
          <p:nvPr/>
        </p:nvCxnSpPr>
        <p:spPr>
          <a:xfrm>
            <a:off x="4089400" y="2182813"/>
            <a:ext cx="392113"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1638300" y="1766888"/>
            <a:ext cx="2705100" cy="941387"/>
          </a:xfrm>
          <a:prstGeom prst="rect">
            <a:avLst/>
          </a:prstGeom>
          <a:noFill/>
          <a:ln cap="rnd">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ru-RU" sz="1200" b="1" dirty="0">
                <a:solidFill>
                  <a:srgbClr val="414142"/>
                </a:solidFill>
              </a:rPr>
              <a:t>Зона высокого вакуума</a:t>
            </a:r>
          </a:p>
        </p:txBody>
      </p:sp>
      <p:pic>
        <p:nvPicPr>
          <p:cNvPr id="844995" name="Picture 2" descr="http://www.premierbiosoft.com/images/tech_images/mass-spectrometer.jpg"/>
          <p:cNvPicPr>
            <a:picLocks noChangeAspect="1" noChangeArrowheads="1"/>
          </p:cNvPicPr>
          <p:nvPr/>
        </p:nvPicPr>
        <p:blipFill>
          <a:blip r:embed="rId7"/>
          <a:srcRect l="83958" t="20161" b="24112"/>
          <a:stretch>
            <a:fillRect/>
          </a:stretch>
        </p:blipFill>
        <p:spPr bwMode="auto">
          <a:xfrm>
            <a:off x="5233988" y="1766888"/>
            <a:ext cx="804862" cy="687387"/>
          </a:xfrm>
          <a:prstGeom prst="rect">
            <a:avLst/>
          </a:prstGeom>
          <a:noFill/>
          <a:ln w="19050">
            <a:solidFill>
              <a:srgbClr val="7030A0"/>
            </a:solidFill>
            <a:prstDash val="sysDot"/>
            <a:miter lim="800000"/>
            <a:headEnd/>
            <a:tailEnd/>
          </a:ln>
        </p:spPr>
      </p:pic>
      <p:cxnSp>
        <p:nvCxnSpPr>
          <p:cNvPr id="49" name="Прямая со стрелкой 48"/>
          <p:cNvCxnSpPr/>
          <p:nvPr/>
        </p:nvCxnSpPr>
        <p:spPr>
          <a:xfrm>
            <a:off x="4919663" y="2200275"/>
            <a:ext cx="314325" cy="23813"/>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844997" name="Прямоугольник 49"/>
          <p:cNvSpPr>
            <a:spLocks noChangeArrowheads="1"/>
          </p:cNvSpPr>
          <p:nvPr/>
        </p:nvSpPr>
        <p:spPr bwMode="auto">
          <a:xfrm>
            <a:off x="4987925" y="2470150"/>
            <a:ext cx="1130300" cy="276225"/>
          </a:xfrm>
          <a:prstGeom prst="rect">
            <a:avLst/>
          </a:prstGeom>
          <a:noFill/>
          <a:ln w="9525">
            <a:noFill/>
            <a:miter lim="800000"/>
            <a:headEnd/>
            <a:tailEnd/>
          </a:ln>
        </p:spPr>
        <p:txBody>
          <a:bodyPr wrap="none">
            <a:spAutoFit/>
          </a:bodyPr>
          <a:lstStyle/>
          <a:p>
            <a:pPr algn="r"/>
            <a:r>
              <a:rPr lang="ru-RU" sz="1200" b="1">
                <a:solidFill>
                  <a:srgbClr val="414142"/>
                </a:solidFill>
              </a:rPr>
              <a:t>Масс-спектр</a:t>
            </a:r>
          </a:p>
        </p:txBody>
      </p:sp>
      <p:sp>
        <p:nvSpPr>
          <p:cNvPr id="844998" name="Прямоугольник 95"/>
          <p:cNvSpPr>
            <a:spLocks noChangeArrowheads="1"/>
          </p:cNvSpPr>
          <p:nvPr/>
        </p:nvSpPr>
        <p:spPr bwMode="auto">
          <a:xfrm>
            <a:off x="6038850" y="1046163"/>
            <a:ext cx="3097213" cy="461962"/>
          </a:xfrm>
          <a:prstGeom prst="rect">
            <a:avLst/>
          </a:prstGeom>
          <a:noFill/>
          <a:ln w="9525">
            <a:noFill/>
            <a:miter lim="800000"/>
            <a:headEnd/>
            <a:tailEnd/>
          </a:ln>
        </p:spPr>
        <p:txBody>
          <a:bodyPr>
            <a:spAutoFit/>
          </a:bodyPr>
          <a:lstStyle/>
          <a:p>
            <a:pPr algn="ctr"/>
            <a:r>
              <a:rPr lang="ru-RU" sz="1200" b="1">
                <a:solidFill>
                  <a:srgbClr val="414142"/>
                </a:solidFill>
              </a:rPr>
              <a:t>Чрезвычайно сложный компьютеризированный прибор </a:t>
            </a:r>
          </a:p>
        </p:txBody>
      </p:sp>
      <p:sp>
        <p:nvSpPr>
          <p:cNvPr id="844999" name="Прямоугольник 109"/>
          <p:cNvSpPr>
            <a:spLocks noChangeArrowheads="1"/>
          </p:cNvSpPr>
          <p:nvPr/>
        </p:nvSpPr>
        <p:spPr bwMode="auto">
          <a:xfrm>
            <a:off x="421481" y="2839085"/>
            <a:ext cx="9132887" cy="3600986"/>
          </a:xfrm>
          <a:prstGeom prst="rect">
            <a:avLst/>
          </a:prstGeom>
          <a:noFill/>
          <a:ln w="9525">
            <a:noFill/>
            <a:miter lim="800000"/>
            <a:headEnd/>
            <a:tailEnd/>
          </a:ln>
        </p:spPr>
        <p:txBody>
          <a:bodyPr>
            <a:spAutoFit/>
          </a:bodyPr>
          <a:lstStyle/>
          <a:p>
            <a:endParaRPr lang="ru-RU" sz="1200" b="1" dirty="0">
              <a:solidFill>
                <a:srgbClr val="222222"/>
              </a:solidFill>
            </a:endParaRPr>
          </a:p>
          <a:p>
            <a:endParaRPr lang="ru-RU" sz="1200" b="1" dirty="0">
              <a:solidFill>
                <a:srgbClr val="222222"/>
              </a:solidFill>
            </a:endParaRPr>
          </a:p>
          <a:p>
            <a:endParaRPr lang="ru-RU" sz="1200" b="1" dirty="0">
              <a:solidFill>
                <a:srgbClr val="222222"/>
              </a:solidFill>
            </a:endParaRPr>
          </a:p>
          <a:p>
            <a:endParaRPr lang="ru-RU" sz="1200" b="1" dirty="0">
              <a:solidFill>
                <a:srgbClr val="222222"/>
              </a:solidFill>
            </a:endParaRPr>
          </a:p>
          <a:p>
            <a:endParaRPr lang="ru-RU" sz="1200" b="1" dirty="0">
              <a:solidFill>
                <a:srgbClr val="222222"/>
              </a:solidFill>
            </a:endParaRPr>
          </a:p>
          <a:p>
            <a:endParaRPr lang="ru-RU" sz="1200" b="1" dirty="0">
              <a:solidFill>
                <a:srgbClr val="222222"/>
              </a:solidFill>
            </a:endParaRPr>
          </a:p>
          <a:p>
            <a:r>
              <a:rPr lang="ru-RU" sz="1200" b="1" dirty="0"/>
              <a:t>Масс-спектрометрическое измерение заключается в последовательном выполнении следующих операций:</a:t>
            </a:r>
            <a:endParaRPr lang="ru-RU" sz="1200" dirty="0"/>
          </a:p>
          <a:p>
            <a:pPr>
              <a:buFont typeface="Arial" charset="0"/>
              <a:buAutoNum type="arabicPeriod"/>
            </a:pPr>
            <a:r>
              <a:rPr lang="ru-RU" sz="1200" dirty="0"/>
              <a:t> Ввод пробы вещества (образца) с сохранением его характеристик.</a:t>
            </a:r>
          </a:p>
          <a:p>
            <a:pPr>
              <a:buFont typeface="Arial" charset="0"/>
              <a:buAutoNum type="arabicPeriod"/>
            </a:pPr>
            <a:r>
              <a:rPr lang="ru-RU" sz="1200" dirty="0"/>
              <a:t> Ионизация вещества, а именно лишение молекул хотя бы одного электрона. Его масса ниже массы молекулы или атома в несколько тысяч раз, поэтому он никак не повлияет на результат исследования.</a:t>
            </a:r>
          </a:p>
          <a:p>
            <a:pPr>
              <a:buFont typeface="Arial" charset="0"/>
              <a:buAutoNum type="arabicPeriod"/>
            </a:pPr>
            <a:r>
              <a:rPr lang="ru-RU" sz="1200" dirty="0"/>
              <a:t> Разгон заряженных частиц в вакууме в электрическом поле с последующим перемещением их в масс-анализатор (имеется несколько типов, наиболее важный практически для целей настоящей программы – магнитное поле).</a:t>
            </a:r>
          </a:p>
          <a:p>
            <a:pPr>
              <a:buFont typeface="Arial" charset="0"/>
              <a:buAutoNum type="arabicPeriod"/>
            </a:pPr>
            <a:r>
              <a:rPr lang="ru-RU" sz="1200" dirty="0"/>
              <a:t> В магнитном поле заряженные частицы движутся по дуге окружности. радиус которой пропорционален квадратному корню из массы. Чем выше масса частицы, тем больше радиус. Это позволяет разделять частицы по их массам (точнее по отношению массы к заряду)</a:t>
            </a:r>
          </a:p>
          <a:p>
            <a:pPr>
              <a:buFont typeface="Arial" charset="0"/>
              <a:buAutoNum type="arabicPeriod"/>
            </a:pPr>
            <a:r>
              <a:rPr lang="ru-RU" sz="1200" dirty="0"/>
              <a:t> Расшифровка полученных результатов измерений. </a:t>
            </a:r>
            <a:r>
              <a:rPr lang="ru-RU" sz="1200" dirty="0" smtClean="0"/>
              <a:t>В </a:t>
            </a:r>
            <a:r>
              <a:rPr lang="ru-RU" sz="1200" dirty="0"/>
              <a:t>зависимости от задач исследования и типов веществ (тяжелые, легкие, органические, неорганические, газообразные, жидкие, твердые, стабильные, радиоактивные и др.) требуется различное аппаратурное оформление процессов,  требует знаний в смежных областях науки (биология, медицина, фармакология химия, геология, др.) </a:t>
            </a:r>
          </a:p>
        </p:txBody>
      </p:sp>
      <p:sp>
        <p:nvSpPr>
          <p:cNvPr id="845000" name="Прямоугольник 111"/>
          <p:cNvSpPr>
            <a:spLocks noChangeArrowheads="1"/>
          </p:cNvSpPr>
          <p:nvPr/>
        </p:nvSpPr>
        <p:spPr bwMode="auto">
          <a:xfrm>
            <a:off x="3898900" y="2997200"/>
            <a:ext cx="2236788" cy="276225"/>
          </a:xfrm>
          <a:prstGeom prst="rect">
            <a:avLst/>
          </a:prstGeom>
          <a:noFill/>
          <a:ln w="9525">
            <a:noFill/>
            <a:miter lim="800000"/>
            <a:headEnd/>
            <a:tailEnd/>
          </a:ln>
        </p:spPr>
        <p:txBody>
          <a:bodyPr>
            <a:spAutoFit/>
          </a:bodyPr>
          <a:lstStyle/>
          <a:p>
            <a:pPr algn="ctr"/>
            <a:r>
              <a:rPr lang="ru-RU" sz="1200" b="1">
                <a:solidFill>
                  <a:srgbClr val="414142"/>
                </a:solidFill>
              </a:rPr>
              <a:t>Задачи, решаемые МС:</a:t>
            </a:r>
          </a:p>
        </p:txBody>
      </p:sp>
      <p:sp>
        <p:nvSpPr>
          <p:cNvPr id="113" name="Прямоугольник 112"/>
          <p:cNvSpPr/>
          <p:nvPr/>
        </p:nvSpPr>
        <p:spPr>
          <a:xfrm>
            <a:off x="969963" y="3370263"/>
            <a:ext cx="1439862" cy="4318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100" b="1" dirty="0">
                <a:solidFill>
                  <a:srgbClr val="414142"/>
                </a:solidFill>
              </a:rPr>
              <a:t>Идентификация веществ</a:t>
            </a:r>
          </a:p>
        </p:txBody>
      </p:sp>
      <p:sp>
        <p:nvSpPr>
          <p:cNvPr id="114" name="Прямоугольник 113"/>
          <p:cNvSpPr/>
          <p:nvPr/>
        </p:nvSpPr>
        <p:spPr>
          <a:xfrm>
            <a:off x="3331158" y="3390900"/>
            <a:ext cx="1449186" cy="430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1100" b="1" dirty="0">
                <a:solidFill>
                  <a:srgbClr val="414142"/>
                </a:solidFill>
              </a:rPr>
              <a:t>Элементный </a:t>
            </a:r>
          </a:p>
          <a:p>
            <a:pPr algn="ctr">
              <a:defRPr/>
            </a:pPr>
            <a:r>
              <a:rPr lang="ru-RU" sz="1100" b="1" dirty="0">
                <a:solidFill>
                  <a:srgbClr val="414142"/>
                </a:solidFill>
              </a:rPr>
              <a:t>анализ</a:t>
            </a:r>
          </a:p>
        </p:txBody>
      </p:sp>
      <p:sp>
        <p:nvSpPr>
          <p:cNvPr id="117" name="Прямоугольник 116"/>
          <p:cNvSpPr/>
          <p:nvPr/>
        </p:nvSpPr>
        <p:spPr>
          <a:xfrm>
            <a:off x="5609351" y="3390900"/>
            <a:ext cx="1539885" cy="4302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1100" b="1" dirty="0">
                <a:solidFill>
                  <a:srgbClr val="414142"/>
                </a:solidFill>
              </a:rPr>
              <a:t>Химический анализ смесей</a:t>
            </a:r>
          </a:p>
        </p:txBody>
      </p:sp>
      <p:sp>
        <p:nvSpPr>
          <p:cNvPr id="118" name="Прямоугольник 117"/>
          <p:cNvSpPr/>
          <p:nvPr/>
        </p:nvSpPr>
        <p:spPr>
          <a:xfrm>
            <a:off x="7708739" y="3373438"/>
            <a:ext cx="1427324" cy="4318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1100" b="1" dirty="0">
                <a:solidFill>
                  <a:srgbClr val="414142"/>
                </a:solidFill>
              </a:rPr>
              <a:t>Изотопный анализ</a:t>
            </a:r>
          </a:p>
        </p:txBody>
      </p:sp>
      <p:pic>
        <p:nvPicPr>
          <p:cNvPr id="2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1110" y="118571"/>
            <a:ext cx="573453" cy="6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6619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7B2C89A3-934F-F04C-83CF-83E399F7E215}"/>
              </a:ext>
            </a:extLst>
          </p:cNvPr>
          <p:cNvGraphicFramePr>
            <a:graphicFrameLocks noChangeAspect="1"/>
          </p:cNvGraphicFramePr>
          <p:nvPr>
            <p:custDataLst>
              <p:tags r:id="rId2"/>
            </p:custDataLst>
            <p:extLst>
              <p:ext uri="{D42A27DB-BD31-4B8C-83A1-F6EECF244321}">
                <p14:modId xmlns:p14="http://schemas.microsoft.com/office/powerpoint/2010/main" val="2523561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6099"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41976469-7FDB-5E4E-ACCB-01D608F9EC8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sym typeface="Arial" panose="020B0604020202020204" pitchFamily="34" charset="0"/>
            </a:endParaRPr>
          </a:p>
        </p:txBody>
      </p:sp>
      <p:sp>
        <p:nvSpPr>
          <p:cNvPr id="3" name="Номер слайда 3"/>
          <p:cNvSpPr>
            <a:spLocks noGrp="1"/>
          </p:cNvSpPr>
          <p:nvPr>
            <p:ph type="sldNum" sz="quarter" idx="10"/>
          </p:nvPr>
        </p:nvSpPr>
        <p:spPr/>
        <p:txBody>
          <a:bodyPr/>
          <a:lstStyle/>
          <a:p>
            <a:fld id="{2C57FD7F-04BA-4A8F-920E-FBB32B54059C}" type="slidenum">
              <a:rPr lang="ru-RU" smtClean="0"/>
              <a:pPr/>
              <a:t>4</a:t>
            </a:fld>
            <a:endParaRPr lang="ru-RU" dirty="0"/>
          </a:p>
        </p:txBody>
      </p:sp>
      <p:sp>
        <p:nvSpPr>
          <p:cNvPr id="2" name="Заголовок 1"/>
          <p:cNvSpPr>
            <a:spLocks noGrp="1"/>
          </p:cNvSpPr>
          <p:nvPr>
            <p:ph type="title"/>
          </p:nvPr>
        </p:nvSpPr>
        <p:spPr/>
        <p:txBody>
          <a:bodyPr/>
          <a:lstStyle/>
          <a:p>
            <a:r>
              <a:rPr lang="ru-RU" dirty="0"/>
              <a:t>Классификация масс-спектрометров – </a:t>
            </a:r>
            <a:r>
              <a:rPr lang="en-US" dirty="0"/>
              <a:t>I/II</a:t>
            </a:r>
            <a:endParaRPr lang="ru-RU" dirty="0"/>
          </a:p>
        </p:txBody>
      </p:sp>
      <p:sp>
        <p:nvSpPr>
          <p:cNvPr id="5" name="Прямоугольник 4"/>
          <p:cNvSpPr/>
          <p:nvPr/>
        </p:nvSpPr>
        <p:spPr>
          <a:xfrm>
            <a:off x="704530" y="971014"/>
            <a:ext cx="2424736" cy="276999"/>
          </a:xfrm>
          <a:prstGeom prst="rect">
            <a:avLst/>
          </a:prstGeom>
        </p:spPr>
        <p:txBody>
          <a:bodyPr wrap="square">
            <a:spAutoFit/>
          </a:bodyPr>
          <a:lstStyle/>
          <a:p>
            <a:r>
              <a:rPr lang="ru-RU" sz="1200" dirty="0">
                <a:solidFill>
                  <a:srgbClr val="414142"/>
                </a:solidFill>
                <a:latin typeface="Arial Black" panose="020B0A04020102020204" pitchFamily="34" charset="0"/>
                <a:cs typeface="Arial"/>
              </a:rPr>
              <a:t>По системе ввода пробы</a:t>
            </a:r>
          </a:p>
        </p:txBody>
      </p:sp>
      <p:sp>
        <p:nvSpPr>
          <p:cNvPr id="6" name="Прямоугольник 5"/>
          <p:cNvSpPr/>
          <p:nvPr/>
        </p:nvSpPr>
        <p:spPr>
          <a:xfrm>
            <a:off x="386575" y="982093"/>
            <a:ext cx="323182" cy="148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414142"/>
                </a:solidFill>
              </a:rPr>
              <a:t>1</a:t>
            </a:r>
          </a:p>
        </p:txBody>
      </p:sp>
      <p:sp>
        <p:nvSpPr>
          <p:cNvPr id="7" name="Прямоугольник 6"/>
          <p:cNvSpPr/>
          <p:nvPr/>
        </p:nvSpPr>
        <p:spPr>
          <a:xfrm>
            <a:off x="776536" y="1248152"/>
            <a:ext cx="3060000" cy="1199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000" dirty="0">
                <a:solidFill>
                  <a:srgbClr val="414142"/>
                </a:solidFill>
                <a:latin typeface="Arial Black" panose="020B0A04020102020204" pitchFamily="34" charset="0"/>
              </a:rPr>
              <a:t>Непрямой способ </a:t>
            </a:r>
          </a:p>
          <a:p>
            <a:r>
              <a:rPr lang="ru-RU" sz="1000" dirty="0">
                <a:solidFill>
                  <a:srgbClr val="414142"/>
                </a:solidFill>
                <a:latin typeface="Arial Narrow" panose="020B0606020202030204" pitchFamily="34" charset="0"/>
              </a:rPr>
              <a:t>пробу вводят в ионизатор в газообразном </a:t>
            </a:r>
          </a:p>
          <a:p>
            <a:r>
              <a:rPr lang="ru-RU" sz="1000" dirty="0">
                <a:solidFill>
                  <a:srgbClr val="414142"/>
                </a:solidFill>
                <a:latin typeface="Arial Narrow" panose="020B0606020202030204" pitchFamily="34" charset="0"/>
              </a:rPr>
              <a:t>состоянии. Жидкие и твердые пробы испаряют (~500°С) в вакуумной камере, и пары через специальное отверстие поступают в ионизатор.</a:t>
            </a:r>
          </a:p>
          <a:p>
            <a:r>
              <a:rPr lang="ru-RU" sz="1000" i="1" u="sng" dirty="0">
                <a:solidFill>
                  <a:srgbClr val="414142"/>
                </a:solidFill>
                <a:latin typeface="Arial Narrow" panose="020B0606020202030204" pitchFamily="34" charset="0"/>
              </a:rPr>
              <a:t>Проба не превышает нескольких </a:t>
            </a:r>
            <a:r>
              <a:rPr lang="ru-RU" sz="1000" i="1" u="sng" dirty="0" err="1">
                <a:solidFill>
                  <a:srgbClr val="414142"/>
                </a:solidFill>
                <a:latin typeface="Arial Narrow" panose="020B0606020202030204" pitchFamily="34" charset="0"/>
              </a:rPr>
              <a:t>микромолей</a:t>
            </a:r>
            <a:r>
              <a:rPr lang="ru-RU" sz="1000" i="1" u="sng" dirty="0">
                <a:solidFill>
                  <a:srgbClr val="414142"/>
                </a:solidFill>
                <a:latin typeface="Arial Narrow" panose="020B0606020202030204" pitchFamily="34" charset="0"/>
              </a:rPr>
              <a:t>, чтобы не нарушить вакуум внутри прибора!</a:t>
            </a:r>
          </a:p>
        </p:txBody>
      </p:sp>
      <p:sp>
        <p:nvSpPr>
          <p:cNvPr id="8" name="Прямоугольник 7"/>
          <p:cNvSpPr/>
          <p:nvPr/>
        </p:nvSpPr>
        <p:spPr>
          <a:xfrm>
            <a:off x="3872880" y="1248152"/>
            <a:ext cx="2553436" cy="1199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000" dirty="0">
                <a:solidFill>
                  <a:srgbClr val="414142"/>
                </a:solidFill>
                <a:latin typeface="Arial Black" panose="020B0A04020102020204" pitchFamily="34" charset="0"/>
              </a:rPr>
              <a:t>Прямой способ </a:t>
            </a:r>
          </a:p>
          <a:p>
            <a:r>
              <a:rPr lang="ru-RU" sz="1000" dirty="0">
                <a:solidFill>
                  <a:srgbClr val="414142"/>
                </a:solidFill>
                <a:latin typeface="Arial Narrow" panose="020B0606020202030204" pitchFamily="34" charset="0"/>
              </a:rPr>
              <a:t>используется для труднолетучих проб. Образец</a:t>
            </a:r>
          </a:p>
          <a:p>
            <a:r>
              <a:rPr lang="ru-RU" sz="1000" dirty="0">
                <a:solidFill>
                  <a:srgbClr val="414142"/>
                </a:solidFill>
                <a:latin typeface="Arial Narrow" panose="020B0606020202030204" pitchFamily="34" charset="0"/>
              </a:rPr>
              <a:t>непосредственно вводят в ионизатор с помощью штанги через систему шлюзовых камер.</a:t>
            </a:r>
          </a:p>
          <a:p>
            <a:r>
              <a:rPr lang="ru-RU" sz="1000" i="1" u="sng" dirty="0">
                <a:solidFill>
                  <a:srgbClr val="414142"/>
                </a:solidFill>
                <a:latin typeface="Arial Narrow" panose="020B0606020202030204" pitchFamily="34" charset="0"/>
              </a:rPr>
              <a:t>В этом случае потери вещества значительно меньше, масса пробы  несколько </a:t>
            </a:r>
            <a:r>
              <a:rPr lang="ru-RU" sz="1000" i="1" u="sng" dirty="0" err="1">
                <a:solidFill>
                  <a:srgbClr val="414142"/>
                </a:solidFill>
                <a:latin typeface="Arial Narrow" panose="020B0606020202030204" pitchFamily="34" charset="0"/>
              </a:rPr>
              <a:t>нг</a:t>
            </a:r>
            <a:r>
              <a:rPr lang="ru-RU" sz="1000" i="1" u="sng" dirty="0">
                <a:solidFill>
                  <a:srgbClr val="414142"/>
                </a:solidFill>
                <a:latin typeface="Arial Narrow" panose="020B0606020202030204" pitchFamily="34" charset="0"/>
              </a:rPr>
              <a:t>!</a:t>
            </a:r>
          </a:p>
        </p:txBody>
      </p:sp>
      <p:sp>
        <p:nvSpPr>
          <p:cNvPr id="9" name="Прямоугольник 8"/>
          <p:cNvSpPr/>
          <p:nvPr/>
        </p:nvSpPr>
        <p:spPr>
          <a:xfrm>
            <a:off x="6426316" y="1248152"/>
            <a:ext cx="3062860" cy="1199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000" dirty="0">
                <a:solidFill>
                  <a:srgbClr val="414142"/>
                </a:solidFill>
                <a:latin typeface="Arial Black" panose="020B0A04020102020204" pitchFamily="34" charset="0"/>
              </a:rPr>
              <a:t>Гибридные системы (например, с </a:t>
            </a:r>
            <a:r>
              <a:rPr lang="ru-RU" sz="1000" dirty="0" err="1">
                <a:solidFill>
                  <a:srgbClr val="414142"/>
                </a:solidFill>
                <a:latin typeface="Arial Black" panose="020B0A04020102020204" pitchFamily="34" charset="0"/>
              </a:rPr>
              <a:t>хроматографическим</a:t>
            </a:r>
            <a:r>
              <a:rPr lang="ru-RU" sz="1000" dirty="0">
                <a:solidFill>
                  <a:srgbClr val="414142"/>
                </a:solidFill>
                <a:latin typeface="Arial Black" panose="020B0A04020102020204" pitchFamily="34" charset="0"/>
              </a:rPr>
              <a:t> разделением) </a:t>
            </a:r>
          </a:p>
          <a:p>
            <a:r>
              <a:rPr lang="ru-RU" sz="1000" dirty="0">
                <a:solidFill>
                  <a:srgbClr val="414142"/>
                </a:solidFill>
                <a:latin typeface="Arial Narrow" panose="020B0606020202030204" pitchFamily="34" charset="0"/>
              </a:rPr>
              <a:t>Анализируемое вещество поступает в масс-спектрометр в </a:t>
            </a:r>
            <a:r>
              <a:rPr lang="ru-RU" sz="1000" i="1" dirty="0">
                <a:solidFill>
                  <a:srgbClr val="414142"/>
                </a:solidFill>
                <a:latin typeface="Arial Narrow" panose="020B0606020202030204" pitchFamily="34" charset="0"/>
              </a:rPr>
              <a:t>режиме </a:t>
            </a:r>
            <a:r>
              <a:rPr lang="ru-RU" sz="1000" i="1" dirty="0" err="1">
                <a:solidFill>
                  <a:srgbClr val="414142"/>
                </a:solidFill>
                <a:latin typeface="Arial Narrow" panose="020B0606020202030204" pitchFamily="34" charset="0"/>
              </a:rPr>
              <a:t>on-line</a:t>
            </a:r>
            <a:r>
              <a:rPr lang="ru-RU" sz="1000" i="1" dirty="0">
                <a:solidFill>
                  <a:srgbClr val="414142"/>
                </a:solidFill>
                <a:latin typeface="Arial Narrow" panose="020B0606020202030204" pitchFamily="34" charset="0"/>
              </a:rPr>
              <a:t>  </a:t>
            </a:r>
            <a:r>
              <a:rPr lang="ru-RU" sz="1000" i="1" u="sng" dirty="0">
                <a:solidFill>
                  <a:srgbClr val="414142"/>
                </a:solidFill>
                <a:latin typeface="Arial Narrow" panose="020B0606020202030204" pitchFamily="34" charset="0"/>
              </a:rPr>
              <a:t>в </a:t>
            </a:r>
            <a:r>
              <a:rPr lang="ru-RU" sz="1000" dirty="0">
                <a:solidFill>
                  <a:srgbClr val="414142"/>
                </a:solidFill>
                <a:latin typeface="Arial Narrow" panose="020B0606020202030204" pitchFamily="34" charset="0"/>
              </a:rPr>
              <a:t>ходе </a:t>
            </a:r>
            <a:r>
              <a:rPr lang="ru-RU" sz="1000" dirty="0" err="1">
                <a:solidFill>
                  <a:srgbClr val="414142"/>
                </a:solidFill>
                <a:latin typeface="Arial Narrow" panose="020B0606020202030204" pitchFamily="34" charset="0"/>
              </a:rPr>
              <a:t>хроматографического</a:t>
            </a:r>
            <a:r>
              <a:rPr lang="ru-RU" sz="1000" dirty="0">
                <a:solidFill>
                  <a:srgbClr val="414142"/>
                </a:solidFill>
                <a:latin typeface="Arial Narrow" panose="020B0606020202030204" pitchFamily="34" charset="0"/>
              </a:rPr>
              <a:t> разделения.</a:t>
            </a:r>
          </a:p>
          <a:p>
            <a:r>
              <a:rPr lang="ru-RU" sz="1000" dirty="0">
                <a:solidFill>
                  <a:srgbClr val="414142"/>
                </a:solidFill>
                <a:latin typeface="Arial Narrow" panose="020B0606020202030204" pitchFamily="34" charset="0"/>
              </a:rPr>
              <a:t> </a:t>
            </a:r>
            <a:r>
              <a:rPr lang="ru-RU" sz="1000" i="1" u="sng" dirty="0">
                <a:solidFill>
                  <a:srgbClr val="414142"/>
                </a:solidFill>
                <a:latin typeface="Arial Narrow" panose="020B0606020202030204" pitchFamily="34" charset="0"/>
              </a:rPr>
              <a:t>Сочетание газовой и жидкостной хроматографии и масс-спектрометрии (ГХ-МС, ЖХ-МС) используют для  анализа во многих областях</a:t>
            </a:r>
          </a:p>
        </p:txBody>
      </p:sp>
      <p:sp>
        <p:nvSpPr>
          <p:cNvPr id="11" name="Прямоугольник 10"/>
          <p:cNvSpPr/>
          <p:nvPr/>
        </p:nvSpPr>
        <p:spPr>
          <a:xfrm>
            <a:off x="386575" y="2462348"/>
            <a:ext cx="323528" cy="14451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414142"/>
                </a:solidFill>
              </a:rPr>
              <a:t>2</a:t>
            </a:r>
          </a:p>
        </p:txBody>
      </p:sp>
      <p:sp>
        <p:nvSpPr>
          <p:cNvPr id="12" name="Прямоугольник 11"/>
          <p:cNvSpPr/>
          <p:nvPr/>
        </p:nvSpPr>
        <p:spPr>
          <a:xfrm>
            <a:off x="719234" y="2538657"/>
            <a:ext cx="7034629" cy="276999"/>
          </a:xfrm>
          <a:prstGeom prst="rect">
            <a:avLst/>
          </a:prstGeom>
        </p:spPr>
        <p:txBody>
          <a:bodyPr wrap="square">
            <a:spAutoFit/>
          </a:bodyPr>
          <a:lstStyle/>
          <a:p>
            <a:r>
              <a:rPr lang="ru-RU" sz="1200" dirty="0">
                <a:solidFill>
                  <a:srgbClr val="414142"/>
                </a:solidFill>
                <a:latin typeface="Arial Black" panose="020B0A04020102020204" pitchFamily="34" charset="0"/>
                <a:cs typeface="Arial"/>
              </a:rPr>
              <a:t>По способу ионизации </a:t>
            </a:r>
            <a:r>
              <a:rPr lang="ru-RU" sz="1200" i="1" dirty="0">
                <a:solidFill>
                  <a:srgbClr val="414142"/>
                </a:solidFill>
                <a:latin typeface="Arial Narrow" panose="020B0606020202030204" pitchFamily="34" charset="0"/>
                <a:cs typeface="Arial"/>
              </a:rPr>
              <a:t>(способы ионизации атомов и молекул зависят от конкретной цели анализа)</a:t>
            </a:r>
            <a:endParaRPr lang="ru-RU" sz="1200" dirty="0">
              <a:solidFill>
                <a:srgbClr val="414142"/>
              </a:solidFill>
              <a:latin typeface="Arial Black" panose="020B0A04020102020204" pitchFamily="34" charset="0"/>
              <a:cs typeface="Arial"/>
            </a:endParaRPr>
          </a:p>
        </p:txBody>
      </p:sp>
      <p:sp>
        <p:nvSpPr>
          <p:cNvPr id="13" name="Прямоугольник 12"/>
          <p:cNvSpPr/>
          <p:nvPr/>
        </p:nvSpPr>
        <p:spPr>
          <a:xfrm>
            <a:off x="820252" y="2809082"/>
            <a:ext cx="1656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Электронный удар </a:t>
            </a:r>
          </a:p>
          <a:p>
            <a:pPr algn="ctr"/>
            <a:r>
              <a:rPr lang="ru-RU" sz="1000" dirty="0">
                <a:solidFill>
                  <a:srgbClr val="414142"/>
                </a:solidFill>
                <a:latin typeface="Arial Black" panose="020B0A04020102020204" pitchFamily="34" charset="0"/>
              </a:rPr>
              <a:t>(электронная ионизация)</a:t>
            </a:r>
            <a:endParaRPr lang="ru-RU" sz="1000" i="1" u="sng" dirty="0">
              <a:solidFill>
                <a:srgbClr val="414142"/>
              </a:solidFill>
              <a:latin typeface="Arial Narrow" panose="020B0606020202030204" pitchFamily="34" charset="0"/>
            </a:endParaRPr>
          </a:p>
        </p:txBody>
      </p:sp>
      <p:sp>
        <p:nvSpPr>
          <p:cNvPr id="14" name="Прямоугольник 13"/>
          <p:cNvSpPr/>
          <p:nvPr/>
        </p:nvSpPr>
        <p:spPr>
          <a:xfrm>
            <a:off x="2512348" y="2830538"/>
            <a:ext cx="1656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Химическая ионизация</a:t>
            </a:r>
            <a:endParaRPr lang="ru-RU" sz="1000" i="1" u="sng" dirty="0">
              <a:solidFill>
                <a:srgbClr val="414142"/>
              </a:solidFill>
              <a:latin typeface="Arial Narrow" panose="020B0606020202030204" pitchFamily="34" charset="0"/>
            </a:endParaRPr>
          </a:p>
        </p:txBody>
      </p:sp>
      <p:sp>
        <p:nvSpPr>
          <p:cNvPr id="15" name="Прямоугольник 14"/>
          <p:cNvSpPr/>
          <p:nvPr/>
        </p:nvSpPr>
        <p:spPr>
          <a:xfrm>
            <a:off x="4240740" y="2830538"/>
            <a:ext cx="1800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Электроспрей</a:t>
            </a:r>
          </a:p>
          <a:p>
            <a:pPr algn="ctr"/>
            <a:r>
              <a:rPr lang="ru-RU" sz="1000" dirty="0">
                <a:solidFill>
                  <a:srgbClr val="414142"/>
                </a:solidFill>
                <a:latin typeface="Arial Black" panose="020B0A04020102020204" pitchFamily="34" charset="0"/>
              </a:rPr>
              <a:t>(</a:t>
            </a:r>
            <a:r>
              <a:rPr lang="ru-RU" sz="1000" dirty="0" err="1">
                <a:solidFill>
                  <a:srgbClr val="414142"/>
                </a:solidFill>
                <a:latin typeface="Arial Black" panose="020B0A04020102020204" pitchFamily="34" charset="0"/>
              </a:rPr>
              <a:t>электрораспыление</a:t>
            </a:r>
            <a:r>
              <a:rPr lang="ru-RU" sz="1000" dirty="0">
                <a:solidFill>
                  <a:srgbClr val="414142"/>
                </a:solidFill>
                <a:latin typeface="Arial Black" panose="020B0A04020102020204" pitchFamily="34" charset="0"/>
              </a:rPr>
              <a:t>)</a:t>
            </a:r>
            <a:endParaRPr lang="ru-RU" sz="1000" i="1" u="sng" dirty="0">
              <a:solidFill>
                <a:srgbClr val="414142"/>
              </a:solidFill>
              <a:latin typeface="Arial Narrow" panose="020B0606020202030204" pitchFamily="34" charset="0"/>
            </a:endParaRPr>
          </a:p>
        </p:txBody>
      </p:sp>
      <p:sp>
        <p:nvSpPr>
          <p:cNvPr id="16" name="Прямоугольник 15"/>
          <p:cNvSpPr/>
          <p:nvPr/>
        </p:nvSpPr>
        <p:spPr>
          <a:xfrm>
            <a:off x="6112748" y="2830538"/>
            <a:ext cx="1656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Лазерное излучение</a:t>
            </a:r>
            <a:endParaRPr lang="ru-RU" sz="1000" i="1" u="sng" dirty="0">
              <a:solidFill>
                <a:srgbClr val="414142"/>
              </a:solidFill>
              <a:latin typeface="Arial Narrow" panose="020B0606020202030204" pitchFamily="34" charset="0"/>
            </a:endParaRPr>
          </a:p>
        </p:txBody>
      </p:sp>
      <p:sp>
        <p:nvSpPr>
          <p:cNvPr id="17" name="Прямоугольник 16"/>
          <p:cNvSpPr/>
          <p:nvPr/>
        </p:nvSpPr>
        <p:spPr>
          <a:xfrm>
            <a:off x="7841810" y="2838596"/>
            <a:ext cx="1656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000" dirty="0">
                <a:solidFill>
                  <a:srgbClr val="414142"/>
                </a:solidFill>
                <a:latin typeface="Arial Black" panose="020B0A04020102020204" pitchFamily="34" charset="0"/>
              </a:rPr>
              <a:t>Бомбардировка</a:t>
            </a:r>
          </a:p>
          <a:p>
            <a:pPr algn="ctr"/>
            <a:r>
              <a:rPr lang="ru-RU" sz="1000" dirty="0">
                <a:solidFill>
                  <a:srgbClr val="414142"/>
                </a:solidFill>
                <a:latin typeface="Arial Black" panose="020B0A04020102020204" pitchFamily="34" charset="0"/>
              </a:rPr>
              <a:t>пучком ионов</a:t>
            </a:r>
            <a:endParaRPr lang="ru-RU" sz="1000" i="1" u="sng" dirty="0">
              <a:solidFill>
                <a:srgbClr val="414142"/>
              </a:solidFill>
              <a:latin typeface="Arial Narrow" panose="020B0606020202030204" pitchFamily="34" charset="0"/>
            </a:endParaRPr>
          </a:p>
        </p:txBody>
      </p:sp>
      <p:sp>
        <p:nvSpPr>
          <p:cNvPr id="18" name="Прямоугольник 17"/>
          <p:cNvSpPr/>
          <p:nvPr/>
        </p:nvSpPr>
        <p:spPr>
          <a:xfrm>
            <a:off x="804300" y="3475581"/>
            <a:ext cx="1656000"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Narrow" panose="020B0606020202030204" pitchFamily="34" charset="0"/>
              </a:rPr>
              <a:t>Изотопный анализ, </a:t>
            </a:r>
          </a:p>
          <a:p>
            <a:pPr algn="ctr"/>
            <a:r>
              <a:rPr lang="ru-RU" sz="1000" dirty="0">
                <a:solidFill>
                  <a:srgbClr val="414142"/>
                </a:solidFill>
                <a:latin typeface="Arial Narrow" panose="020B0606020202030204" pitchFamily="34" charset="0"/>
              </a:rPr>
              <a:t>молекулярный анализ </a:t>
            </a:r>
          </a:p>
          <a:p>
            <a:pPr algn="ctr"/>
            <a:r>
              <a:rPr lang="ru-RU" sz="1000" dirty="0">
                <a:solidFill>
                  <a:srgbClr val="414142"/>
                </a:solidFill>
                <a:latin typeface="Arial Narrow" panose="020B0606020202030204" pitchFamily="34" charset="0"/>
              </a:rPr>
              <a:t>неорганических ионов</a:t>
            </a:r>
            <a:endParaRPr lang="ru-RU" sz="1000" u="sng" dirty="0">
              <a:solidFill>
                <a:srgbClr val="414142"/>
              </a:solidFill>
              <a:latin typeface="Arial Narrow" panose="020B0606020202030204" pitchFamily="34" charset="0"/>
            </a:endParaRPr>
          </a:p>
        </p:txBody>
      </p:sp>
      <p:sp>
        <p:nvSpPr>
          <p:cNvPr id="19" name="Прямоугольник 18"/>
          <p:cNvSpPr/>
          <p:nvPr/>
        </p:nvSpPr>
        <p:spPr>
          <a:xfrm>
            <a:off x="2512348" y="3470377"/>
            <a:ext cx="1656000" cy="4371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Narrow" panose="020B0606020202030204" pitchFamily="34" charset="0"/>
              </a:rPr>
              <a:t>Анализ органических </a:t>
            </a:r>
          </a:p>
          <a:p>
            <a:pPr algn="ctr"/>
            <a:r>
              <a:rPr lang="ru-RU" sz="1000" dirty="0">
                <a:solidFill>
                  <a:srgbClr val="414142"/>
                </a:solidFill>
                <a:latin typeface="Arial Narrow" panose="020B0606020202030204" pitchFamily="34" charset="0"/>
              </a:rPr>
              <a:t>соединений</a:t>
            </a:r>
            <a:endParaRPr lang="ru-RU" sz="1000" u="sng" dirty="0">
              <a:solidFill>
                <a:srgbClr val="414142"/>
              </a:solidFill>
              <a:latin typeface="Arial Narrow" panose="020B0606020202030204" pitchFamily="34" charset="0"/>
            </a:endParaRPr>
          </a:p>
        </p:txBody>
      </p:sp>
      <p:sp>
        <p:nvSpPr>
          <p:cNvPr id="20" name="Прямоугольник 19"/>
          <p:cNvSpPr/>
          <p:nvPr/>
        </p:nvSpPr>
        <p:spPr>
          <a:xfrm>
            <a:off x="4262991" y="3491103"/>
            <a:ext cx="5256072" cy="4318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Narrow" panose="020B0606020202030204" pitchFamily="34" charset="0"/>
              </a:rPr>
              <a:t>Анализ крупных (до нескольких млн дальтон) молекул</a:t>
            </a:r>
            <a:endParaRPr lang="ru-RU" sz="1000" u="sng" dirty="0">
              <a:solidFill>
                <a:srgbClr val="414142"/>
              </a:solidFill>
              <a:latin typeface="Arial Narrow" panose="020B0606020202030204" pitchFamily="34" charset="0"/>
            </a:endParaRPr>
          </a:p>
        </p:txBody>
      </p:sp>
      <p:cxnSp>
        <p:nvCxnSpPr>
          <p:cNvPr id="21" name="Прямая со стрелкой 20"/>
          <p:cNvCxnSpPr>
            <a:stCxn id="14" idx="2"/>
          </p:cNvCxnSpPr>
          <p:nvPr/>
        </p:nvCxnSpPr>
        <p:spPr>
          <a:xfrm>
            <a:off x="3340348" y="3262435"/>
            <a:ext cx="0" cy="213147"/>
          </a:xfrm>
          <a:prstGeom prst="straightConnector1">
            <a:avLst/>
          </a:prstGeom>
          <a:ln w="190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180527" y="3275103"/>
            <a:ext cx="0" cy="216000"/>
          </a:xfrm>
          <a:prstGeom prst="straightConnector1">
            <a:avLst/>
          </a:prstGeom>
          <a:ln w="190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976844" y="3270492"/>
            <a:ext cx="0" cy="216000"/>
          </a:xfrm>
          <a:prstGeom prst="straightConnector1">
            <a:avLst/>
          </a:prstGeom>
          <a:ln w="190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711385" y="3270492"/>
            <a:ext cx="0" cy="216000"/>
          </a:xfrm>
          <a:prstGeom prst="straightConnector1">
            <a:avLst/>
          </a:prstGeom>
          <a:ln w="190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648252" y="3254376"/>
            <a:ext cx="0" cy="216000"/>
          </a:xfrm>
          <a:prstGeom prst="straightConnector1">
            <a:avLst/>
          </a:prstGeom>
          <a:ln w="1905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395457" y="2459616"/>
            <a:ext cx="9144000" cy="3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8" name="Прямоугольник 27"/>
          <p:cNvSpPr/>
          <p:nvPr/>
        </p:nvSpPr>
        <p:spPr>
          <a:xfrm>
            <a:off x="739940" y="4048819"/>
            <a:ext cx="8820472" cy="276999"/>
          </a:xfrm>
          <a:prstGeom prst="rect">
            <a:avLst/>
          </a:prstGeom>
        </p:spPr>
        <p:txBody>
          <a:bodyPr wrap="square">
            <a:spAutoFit/>
          </a:bodyPr>
          <a:lstStyle/>
          <a:p>
            <a:r>
              <a:rPr lang="ru-RU" sz="1200" dirty="0">
                <a:solidFill>
                  <a:srgbClr val="414142"/>
                </a:solidFill>
                <a:latin typeface="Arial Black" panose="020B0A04020102020204" pitchFamily="34" charset="0"/>
                <a:cs typeface="Arial"/>
              </a:rPr>
              <a:t>По методу ионизации пробы </a:t>
            </a:r>
            <a:r>
              <a:rPr lang="ru-RU" sz="1200" i="1" dirty="0">
                <a:solidFill>
                  <a:srgbClr val="414142"/>
                </a:solidFill>
                <a:latin typeface="Arial Narrow" panose="020B0606020202030204" pitchFamily="34" charset="0"/>
                <a:cs typeface="Arial"/>
              </a:rPr>
              <a:t>(по фазам, в которых находятся вещества перед ионизацией.)</a:t>
            </a:r>
          </a:p>
        </p:txBody>
      </p:sp>
      <p:sp>
        <p:nvSpPr>
          <p:cNvPr id="29" name="Прямоугольник 28"/>
          <p:cNvSpPr/>
          <p:nvPr/>
        </p:nvSpPr>
        <p:spPr>
          <a:xfrm>
            <a:off x="386575" y="3907760"/>
            <a:ext cx="323872" cy="1988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414142"/>
                </a:solidFill>
              </a:rPr>
              <a:t>3</a:t>
            </a:r>
          </a:p>
        </p:txBody>
      </p:sp>
      <p:sp>
        <p:nvSpPr>
          <p:cNvPr id="30" name="Прямоугольник 29"/>
          <p:cNvSpPr/>
          <p:nvPr/>
        </p:nvSpPr>
        <p:spPr>
          <a:xfrm>
            <a:off x="395457" y="3922999"/>
            <a:ext cx="9144000" cy="3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1" name="Прямоугольник 30"/>
          <p:cNvSpPr/>
          <p:nvPr/>
        </p:nvSpPr>
        <p:spPr>
          <a:xfrm>
            <a:off x="806042" y="4325817"/>
            <a:ext cx="2592000" cy="2159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Газовая фаза</a:t>
            </a:r>
            <a:endParaRPr lang="ru-RU" sz="1000" i="1" u="sng" dirty="0">
              <a:solidFill>
                <a:srgbClr val="414142"/>
              </a:solidFill>
              <a:latin typeface="Arial Narrow" panose="020B0606020202030204" pitchFamily="34" charset="0"/>
            </a:endParaRPr>
          </a:p>
        </p:txBody>
      </p:sp>
      <p:sp>
        <p:nvSpPr>
          <p:cNvPr id="32" name="Прямоугольник 31"/>
          <p:cNvSpPr/>
          <p:nvPr/>
        </p:nvSpPr>
        <p:spPr>
          <a:xfrm>
            <a:off x="3441120" y="4325817"/>
            <a:ext cx="2592000" cy="2159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Жидкая фаза</a:t>
            </a:r>
            <a:endParaRPr lang="ru-RU" sz="1000" i="1" u="sng" dirty="0">
              <a:solidFill>
                <a:srgbClr val="414142"/>
              </a:solidFill>
              <a:latin typeface="Arial Narrow" panose="020B0606020202030204" pitchFamily="34" charset="0"/>
            </a:endParaRPr>
          </a:p>
        </p:txBody>
      </p:sp>
      <p:sp>
        <p:nvSpPr>
          <p:cNvPr id="33" name="Прямоугольник 32"/>
          <p:cNvSpPr/>
          <p:nvPr/>
        </p:nvSpPr>
        <p:spPr>
          <a:xfrm>
            <a:off x="6069283" y="4325817"/>
            <a:ext cx="3456064" cy="2159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rgbClr val="414142"/>
                </a:solidFill>
                <a:latin typeface="Arial Black" panose="020B0A04020102020204" pitchFamily="34" charset="0"/>
              </a:rPr>
              <a:t>Твердая фаза</a:t>
            </a:r>
            <a:endParaRPr lang="ru-RU" sz="1000" i="1" u="sng" dirty="0">
              <a:solidFill>
                <a:srgbClr val="414142"/>
              </a:solidFill>
              <a:latin typeface="Arial Narrow" panose="020B0606020202030204" pitchFamily="34" charset="0"/>
            </a:endParaRPr>
          </a:p>
        </p:txBody>
      </p:sp>
      <p:sp>
        <p:nvSpPr>
          <p:cNvPr id="34" name="Прямоугольник 33"/>
          <p:cNvSpPr/>
          <p:nvPr/>
        </p:nvSpPr>
        <p:spPr>
          <a:xfrm>
            <a:off x="811236" y="4650720"/>
            <a:ext cx="2591656" cy="707886"/>
          </a:xfrm>
          <a:prstGeom prst="rect">
            <a:avLst/>
          </a:prstGeom>
        </p:spPr>
        <p:txBody>
          <a:bodyPr wrap="square">
            <a:spAutoFit/>
          </a:bodyPr>
          <a:lstStyle/>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Электронная ионизация (</a:t>
            </a:r>
            <a:r>
              <a:rPr lang="en-US" sz="1000" dirty="0">
                <a:solidFill>
                  <a:srgbClr val="414142"/>
                </a:solidFill>
                <a:latin typeface="Arial Narrow" panose="020B0606020202030204" pitchFamily="34" charset="0"/>
                <a:cs typeface="Arial"/>
              </a:rPr>
              <a:t>EI)</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Химическая ионизация (</a:t>
            </a:r>
            <a:r>
              <a:rPr lang="en-US" sz="1000" dirty="0">
                <a:solidFill>
                  <a:srgbClr val="414142"/>
                </a:solidFill>
                <a:latin typeface="Arial Narrow" panose="020B0606020202030204" pitchFamily="34" charset="0"/>
                <a:cs typeface="Arial"/>
              </a:rPr>
              <a:t>CI)</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Электронный захват (</a:t>
            </a:r>
            <a:r>
              <a:rPr lang="en-US" sz="1000" dirty="0">
                <a:solidFill>
                  <a:srgbClr val="414142"/>
                </a:solidFill>
                <a:latin typeface="Arial Narrow" panose="020B0606020202030204" pitchFamily="34" charset="0"/>
                <a:cs typeface="Arial"/>
              </a:rPr>
              <a:t>EC)</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Ионизация в электрическом поле </a:t>
            </a:r>
            <a:r>
              <a:rPr lang="en-US" sz="1000" dirty="0">
                <a:solidFill>
                  <a:srgbClr val="414142"/>
                </a:solidFill>
                <a:latin typeface="Arial Narrow" panose="020B0606020202030204" pitchFamily="34" charset="0"/>
                <a:cs typeface="Arial"/>
              </a:rPr>
              <a:t>(FI)</a:t>
            </a:r>
            <a:endParaRPr lang="ru-RU" sz="1000" dirty="0">
              <a:solidFill>
                <a:srgbClr val="414142"/>
              </a:solidFill>
              <a:latin typeface="Arial Narrow" panose="020B0606020202030204" pitchFamily="34" charset="0"/>
              <a:cs typeface="Arial"/>
            </a:endParaRPr>
          </a:p>
        </p:txBody>
      </p:sp>
      <p:sp>
        <p:nvSpPr>
          <p:cNvPr id="35" name="Прямоугольник 34"/>
          <p:cNvSpPr/>
          <p:nvPr/>
        </p:nvSpPr>
        <p:spPr>
          <a:xfrm>
            <a:off x="3440832" y="4634924"/>
            <a:ext cx="2592288" cy="1169551"/>
          </a:xfrm>
          <a:prstGeom prst="rect">
            <a:avLst/>
          </a:prstGeom>
        </p:spPr>
        <p:txBody>
          <a:bodyPr wrap="square">
            <a:spAutoFit/>
          </a:bodyPr>
          <a:lstStyle/>
          <a:p>
            <a:pPr marL="171450" indent="-171450">
              <a:buFont typeface="Wingdings" panose="05000000000000000000" pitchFamily="2" charset="2"/>
              <a:buChar char="Ø"/>
            </a:pPr>
            <a:r>
              <a:rPr lang="ru-RU" sz="1000" dirty="0" err="1">
                <a:solidFill>
                  <a:srgbClr val="414142"/>
                </a:solidFill>
                <a:latin typeface="Arial Narrow" panose="020B0606020202030204" pitchFamily="34" charset="0"/>
                <a:cs typeface="Arial"/>
              </a:rPr>
              <a:t>Фотоионизация</a:t>
            </a:r>
            <a:r>
              <a:rPr lang="ru-RU" sz="1000" dirty="0">
                <a:solidFill>
                  <a:srgbClr val="414142"/>
                </a:solidFill>
                <a:latin typeface="Arial Narrow" panose="020B0606020202030204" pitchFamily="34" charset="0"/>
                <a:cs typeface="Arial"/>
              </a:rPr>
              <a:t> при атмосферном давлении </a:t>
            </a:r>
            <a:r>
              <a:rPr lang="en-US" sz="1000" dirty="0">
                <a:solidFill>
                  <a:srgbClr val="414142"/>
                </a:solidFill>
                <a:latin typeface="Arial Narrow" panose="020B0606020202030204" pitchFamily="34" charset="0"/>
                <a:cs typeface="Arial"/>
              </a:rPr>
              <a:t>(APPI)</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Электроспрей (</a:t>
            </a:r>
            <a:r>
              <a:rPr lang="en-US" sz="1000" dirty="0">
                <a:solidFill>
                  <a:srgbClr val="414142"/>
                </a:solidFill>
                <a:latin typeface="Arial Narrow" panose="020B0606020202030204" pitchFamily="34" charset="0"/>
                <a:cs typeface="Arial"/>
              </a:rPr>
              <a:t>APESI)</a:t>
            </a:r>
          </a:p>
          <a:p>
            <a:pPr marL="171450" indent="-171450">
              <a:buFont typeface="Wingdings" panose="05000000000000000000" pitchFamily="2" charset="2"/>
              <a:buChar char="Ø"/>
            </a:pPr>
            <a:r>
              <a:rPr lang="ru-RU" sz="1000" dirty="0" err="1">
                <a:solidFill>
                  <a:srgbClr val="414142"/>
                </a:solidFill>
                <a:latin typeface="Arial Narrow" panose="020B0606020202030204" pitchFamily="34" charset="0"/>
                <a:cs typeface="Arial"/>
              </a:rPr>
              <a:t>Термоспрей</a:t>
            </a:r>
            <a:endParaRPr lang="ru-RU" sz="1000" dirty="0">
              <a:solidFill>
                <a:srgbClr val="414142"/>
              </a:solidFill>
              <a:latin typeface="Arial Narrow" panose="020B0606020202030204" pitchFamily="34" charset="0"/>
              <a:cs typeface="Arial"/>
            </a:endParaRP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Ионизация при атмосферном давлении </a:t>
            </a:r>
            <a:r>
              <a:rPr lang="en-US" sz="1000" dirty="0">
                <a:solidFill>
                  <a:srgbClr val="414142"/>
                </a:solidFill>
                <a:latin typeface="Arial Narrow" panose="020B0606020202030204" pitchFamily="34" charset="0"/>
                <a:cs typeface="Arial"/>
              </a:rPr>
              <a:t>(AP)</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Химическая ионизация при атмосферном давлении (</a:t>
            </a:r>
            <a:r>
              <a:rPr lang="en-US" sz="1000" dirty="0">
                <a:solidFill>
                  <a:srgbClr val="414142"/>
                </a:solidFill>
                <a:latin typeface="Arial Narrow" panose="020B0606020202030204" pitchFamily="34" charset="0"/>
                <a:cs typeface="Arial"/>
              </a:rPr>
              <a:t>APCI)</a:t>
            </a:r>
            <a:endParaRPr lang="ru-RU" sz="1000" dirty="0">
              <a:solidFill>
                <a:srgbClr val="414142"/>
              </a:solidFill>
              <a:latin typeface="Arial Narrow" panose="020B0606020202030204" pitchFamily="34" charset="0"/>
              <a:cs typeface="Arial"/>
            </a:endParaRPr>
          </a:p>
        </p:txBody>
      </p:sp>
      <p:sp>
        <p:nvSpPr>
          <p:cNvPr id="36" name="Прямоугольник 35"/>
          <p:cNvSpPr/>
          <p:nvPr/>
        </p:nvSpPr>
        <p:spPr>
          <a:xfrm>
            <a:off x="5979315" y="4562627"/>
            <a:ext cx="3636000" cy="1477328"/>
          </a:xfrm>
          <a:prstGeom prst="rect">
            <a:avLst/>
          </a:prstGeom>
        </p:spPr>
        <p:txBody>
          <a:bodyPr wrap="square">
            <a:spAutoFit/>
          </a:bodyPr>
          <a:lstStyle/>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Прямая лазерная десорбция масс-спектрометрия </a:t>
            </a:r>
            <a:r>
              <a:rPr lang="en-US" sz="1000" dirty="0">
                <a:solidFill>
                  <a:srgbClr val="414142"/>
                </a:solidFill>
                <a:latin typeface="Arial Narrow" panose="020B0606020202030204" pitchFamily="34" charset="0"/>
                <a:cs typeface="Arial"/>
              </a:rPr>
              <a:t>(LDMS)</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Матрично-активированная лазерная десорбция/ионизация (</a:t>
            </a:r>
            <a:r>
              <a:rPr lang="en-US" sz="1000" dirty="0">
                <a:solidFill>
                  <a:srgbClr val="414142"/>
                </a:solidFill>
                <a:latin typeface="Arial Narrow" panose="020B0606020202030204" pitchFamily="34" charset="0"/>
                <a:cs typeface="Arial"/>
              </a:rPr>
              <a:t>MALDI)</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Масс-спектрометрия вторичных ионов (</a:t>
            </a:r>
            <a:r>
              <a:rPr lang="en-US" sz="1000" dirty="0">
                <a:solidFill>
                  <a:srgbClr val="414142"/>
                </a:solidFill>
                <a:latin typeface="Arial Narrow" panose="020B0606020202030204" pitchFamily="34" charset="0"/>
                <a:cs typeface="Arial"/>
              </a:rPr>
              <a:t>SIMS)</a:t>
            </a:r>
            <a:endParaRPr lang="ru-RU" sz="1000" dirty="0">
              <a:solidFill>
                <a:srgbClr val="414142"/>
              </a:solidFill>
              <a:latin typeface="Arial Narrow" panose="020B0606020202030204" pitchFamily="34" charset="0"/>
              <a:cs typeface="Arial"/>
            </a:endParaRP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Бомбардировка быстрыми атомами (</a:t>
            </a:r>
            <a:r>
              <a:rPr lang="en-US" sz="1000" dirty="0">
                <a:solidFill>
                  <a:srgbClr val="414142"/>
                </a:solidFill>
                <a:latin typeface="Arial Narrow" panose="020B0606020202030204" pitchFamily="34" charset="0"/>
                <a:cs typeface="Arial"/>
              </a:rPr>
              <a:t>FAB)</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Десорбция в электрическом поле </a:t>
            </a:r>
            <a:r>
              <a:rPr lang="en-US" sz="1000" dirty="0">
                <a:solidFill>
                  <a:srgbClr val="414142"/>
                </a:solidFill>
                <a:latin typeface="Arial Narrow" panose="020B0606020202030204" pitchFamily="34" charset="0"/>
                <a:cs typeface="Arial"/>
              </a:rPr>
              <a:t>(FD)</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Плазменная десорбция (</a:t>
            </a:r>
            <a:r>
              <a:rPr lang="en-US" sz="1000" dirty="0">
                <a:solidFill>
                  <a:srgbClr val="414142"/>
                </a:solidFill>
                <a:latin typeface="Arial Narrow" panose="020B0606020202030204" pitchFamily="34" charset="0"/>
                <a:cs typeface="Arial"/>
              </a:rPr>
              <a:t>PD)</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Ионизация в индуктивно-связанной плазме </a:t>
            </a:r>
            <a:r>
              <a:rPr lang="en-US" sz="1000" dirty="0">
                <a:solidFill>
                  <a:srgbClr val="414142"/>
                </a:solidFill>
                <a:latin typeface="Arial Narrow" panose="020B0606020202030204" pitchFamily="34" charset="0"/>
                <a:cs typeface="Arial"/>
              </a:rPr>
              <a:t>(ICP)</a:t>
            </a:r>
            <a:endParaRPr lang="ru-RU" sz="1000" dirty="0">
              <a:solidFill>
                <a:srgbClr val="414142"/>
              </a:solidFill>
              <a:latin typeface="Arial Narrow" panose="020B0606020202030204" pitchFamily="34" charset="0"/>
              <a:cs typeface="Arial"/>
            </a:endParaRPr>
          </a:p>
          <a:p>
            <a:pPr marL="171450" indent="-171450">
              <a:buFont typeface="Wingdings" panose="05000000000000000000" pitchFamily="2" charset="2"/>
              <a:buChar char="Ø"/>
            </a:pPr>
            <a:r>
              <a:rPr lang="ru-RU" sz="1000" dirty="0" err="1">
                <a:solidFill>
                  <a:srgbClr val="414142"/>
                </a:solidFill>
                <a:latin typeface="Arial Narrow" panose="020B0606020202030204" pitchFamily="34" charset="0"/>
                <a:cs typeface="Arial"/>
              </a:rPr>
              <a:t>Термоионизация</a:t>
            </a:r>
            <a:r>
              <a:rPr lang="ru-RU" sz="1000" dirty="0">
                <a:solidFill>
                  <a:srgbClr val="414142"/>
                </a:solidFill>
                <a:latin typeface="Arial Narrow" panose="020B0606020202030204" pitchFamily="34" charset="0"/>
                <a:cs typeface="Arial"/>
              </a:rPr>
              <a:t> или поверхностная ионизация</a:t>
            </a:r>
          </a:p>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Ионизация в тлеющем разряде и искровая ионизация</a:t>
            </a:r>
          </a:p>
        </p:txBody>
      </p:sp>
      <p:sp>
        <p:nvSpPr>
          <p:cNvPr id="37" name="Прямоугольник 36"/>
          <p:cNvSpPr/>
          <p:nvPr/>
        </p:nvSpPr>
        <p:spPr>
          <a:xfrm>
            <a:off x="411481" y="969501"/>
            <a:ext cx="9144346" cy="3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39" name="Прямоугольник 38"/>
          <p:cNvSpPr/>
          <p:nvPr/>
        </p:nvSpPr>
        <p:spPr>
          <a:xfrm>
            <a:off x="400316" y="5998937"/>
            <a:ext cx="9144000" cy="3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41" name="Прямоугольник 40"/>
          <p:cNvSpPr/>
          <p:nvPr/>
        </p:nvSpPr>
        <p:spPr>
          <a:xfrm>
            <a:off x="400316" y="6008212"/>
            <a:ext cx="323182" cy="371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414142"/>
                </a:solidFill>
              </a:rPr>
              <a:t>4</a:t>
            </a:r>
          </a:p>
        </p:txBody>
      </p:sp>
      <p:sp>
        <p:nvSpPr>
          <p:cNvPr id="42" name="Прямоугольник 41"/>
          <p:cNvSpPr/>
          <p:nvPr/>
        </p:nvSpPr>
        <p:spPr>
          <a:xfrm>
            <a:off x="759821" y="6039956"/>
            <a:ext cx="8820472" cy="276999"/>
          </a:xfrm>
          <a:prstGeom prst="rect">
            <a:avLst/>
          </a:prstGeom>
        </p:spPr>
        <p:txBody>
          <a:bodyPr wrap="square">
            <a:spAutoFit/>
          </a:bodyPr>
          <a:lstStyle/>
          <a:p>
            <a:r>
              <a:rPr lang="ru-RU" sz="1200" dirty="0">
                <a:solidFill>
                  <a:srgbClr val="414142"/>
                </a:solidFill>
                <a:latin typeface="Arial Black" panose="020B0A04020102020204" pitchFamily="34" charset="0"/>
                <a:cs typeface="Arial"/>
              </a:rPr>
              <a:t>По методу детектирования ионов</a:t>
            </a:r>
            <a:endParaRPr lang="ru-RU" sz="1200" i="1" dirty="0">
              <a:solidFill>
                <a:srgbClr val="414142"/>
              </a:solidFill>
              <a:latin typeface="Arial Narrow" panose="020B0606020202030204" pitchFamily="34" charset="0"/>
              <a:cs typeface="Arial"/>
            </a:endParaRPr>
          </a:p>
        </p:txBody>
      </p:sp>
      <p:sp>
        <p:nvSpPr>
          <p:cNvPr id="44" name="Прямоугольник 43"/>
          <p:cNvSpPr/>
          <p:nvPr/>
        </p:nvSpPr>
        <p:spPr>
          <a:xfrm>
            <a:off x="4094988" y="6093828"/>
            <a:ext cx="1091892" cy="246221"/>
          </a:xfrm>
          <a:prstGeom prst="rect">
            <a:avLst/>
          </a:prstGeom>
        </p:spPr>
        <p:txBody>
          <a:bodyPr wrap="square">
            <a:spAutoFit/>
          </a:bodyPr>
          <a:lstStyle/>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Фотопластинка</a:t>
            </a:r>
          </a:p>
        </p:txBody>
      </p:sp>
      <p:sp>
        <p:nvSpPr>
          <p:cNvPr id="45" name="Прямоугольник 44"/>
          <p:cNvSpPr/>
          <p:nvPr/>
        </p:nvSpPr>
        <p:spPr>
          <a:xfrm>
            <a:off x="5172908" y="6093828"/>
            <a:ext cx="1218295" cy="246221"/>
          </a:xfrm>
          <a:prstGeom prst="rect">
            <a:avLst/>
          </a:prstGeom>
        </p:spPr>
        <p:txBody>
          <a:bodyPr wrap="square">
            <a:spAutoFit/>
          </a:bodyPr>
          <a:lstStyle/>
          <a:p>
            <a:pPr marL="171450" indent="-171450">
              <a:buFont typeface="Wingdings" panose="05000000000000000000" pitchFamily="2" charset="2"/>
              <a:buChar char="Ø"/>
            </a:pPr>
            <a:r>
              <a:rPr lang="ru-RU" sz="1000" dirty="0" err="1">
                <a:solidFill>
                  <a:srgbClr val="414142"/>
                </a:solidFill>
                <a:latin typeface="Arial Narrow" panose="020B0606020202030204" pitchFamily="34" charset="0"/>
                <a:cs typeface="Arial"/>
              </a:rPr>
              <a:t>Динодные</a:t>
            </a:r>
            <a:r>
              <a:rPr lang="ru-RU" sz="1000" dirty="0">
                <a:solidFill>
                  <a:srgbClr val="414142"/>
                </a:solidFill>
                <a:latin typeface="Arial Narrow" panose="020B0606020202030204" pitchFamily="34" charset="0"/>
                <a:cs typeface="Arial"/>
              </a:rPr>
              <a:t> ВЭУ</a:t>
            </a:r>
          </a:p>
        </p:txBody>
      </p:sp>
      <p:sp>
        <p:nvSpPr>
          <p:cNvPr id="46" name="Прямоугольник 45"/>
          <p:cNvSpPr/>
          <p:nvPr/>
        </p:nvSpPr>
        <p:spPr>
          <a:xfrm>
            <a:off x="6426316" y="6083793"/>
            <a:ext cx="1224136" cy="246221"/>
          </a:xfrm>
          <a:prstGeom prst="rect">
            <a:avLst/>
          </a:prstGeom>
        </p:spPr>
        <p:txBody>
          <a:bodyPr wrap="square">
            <a:spAutoFit/>
          </a:bodyPr>
          <a:lstStyle/>
          <a:p>
            <a:pPr marL="171450" indent="-171450">
              <a:buFont typeface="Wingdings" panose="05000000000000000000" pitchFamily="2" charset="2"/>
              <a:buChar char="Ø"/>
            </a:pPr>
            <a:r>
              <a:rPr lang="ru-RU" sz="1000" dirty="0" err="1">
                <a:solidFill>
                  <a:srgbClr val="414142"/>
                </a:solidFill>
                <a:latin typeface="Arial Narrow" panose="020B0606020202030204" pitchFamily="34" charset="0"/>
                <a:cs typeface="Arial"/>
              </a:rPr>
              <a:t>Фотоумножители</a:t>
            </a:r>
            <a:endParaRPr lang="ru-RU" sz="1000" dirty="0">
              <a:solidFill>
                <a:srgbClr val="414142"/>
              </a:solidFill>
              <a:latin typeface="Arial Narrow" panose="020B0606020202030204" pitchFamily="34" charset="0"/>
              <a:cs typeface="Arial"/>
            </a:endParaRPr>
          </a:p>
        </p:txBody>
      </p:sp>
      <p:sp>
        <p:nvSpPr>
          <p:cNvPr id="47" name="Прямоугольник 46"/>
          <p:cNvSpPr/>
          <p:nvPr/>
        </p:nvSpPr>
        <p:spPr>
          <a:xfrm>
            <a:off x="7650452" y="6080448"/>
            <a:ext cx="1814780" cy="246221"/>
          </a:xfrm>
          <a:prstGeom prst="rect">
            <a:avLst/>
          </a:prstGeom>
        </p:spPr>
        <p:txBody>
          <a:bodyPr wrap="square">
            <a:spAutoFit/>
          </a:bodyPr>
          <a:lstStyle/>
          <a:p>
            <a:pPr marL="171450" indent="-171450">
              <a:buFont typeface="Wingdings" panose="05000000000000000000" pitchFamily="2" charset="2"/>
              <a:buChar char="Ø"/>
            </a:pPr>
            <a:r>
              <a:rPr lang="ru-RU" sz="1000" dirty="0">
                <a:solidFill>
                  <a:srgbClr val="414142"/>
                </a:solidFill>
                <a:latin typeface="Arial Narrow" panose="020B0606020202030204" pitchFamily="34" charset="0"/>
                <a:cs typeface="Arial"/>
              </a:rPr>
              <a:t>Микроканальные умножители</a:t>
            </a:r>
          </a:p>
        </p:txBody>
      </p:sp>
      <p:sp>
        <p:nvSpPr>
          <p:cNvPr id="50" name="Прямоугольник 49"/>
          <p:cNvSpPr/>
          <p:nvPr/>
        </p:nvSpPr>
        <p:spPr>
          <a:xfrm>
            <a:off x="400316" y="6362012"/>
            <a:ext cx="9144000" cy="3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48"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1933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7025" name="Object 17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822" name="Слайд think-cell" r:id="rId6" imgW="7761960" imgH="10047960" progId="TCLayout.ActiveDocument.1">
                  <p:embed/>
                </p:oleObj>
              </mc:Choice>
              <mc:Fallback>
                <p:oleObj name="Слайд think-cell" r:id="rId6" imgW="7761960" imgH="100479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hidden="1">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ru-RU" sz="1900" b="1" dirty="0">
              <a:ea typeface="+mj-ea"/>
              <a:sym typeface="Arial" panose="020B0604020202020204" pitchFamily="34" charset="0"/>
            </a:endParaRPr>
          </a:p>
        </p:txBody>
      </p:sp>
      <p:sp>
        <p:nvSpPr>
          <p:cNvPr id="847027" name="Номер слайда 3"/>
          <p:cNvSpPr>
            <a:spLocks noGrp="1"/>
          </p:cNvSpPr>
          <p:nvPr>
            <p:ph type="sldNum" sz="quarter" idx="4294967295"/>
          </p:nvPr>
        </p:nvSpPr>
        <p:spPr>
          <a:xfrm>
            <a:off x="8940800" y="6451600"/>
            <a:ext cx="685800" cy="381000"/>
          </a:xfrm>
          <a:prstGeom prst="rect">
            <a:avLst/>
          </a:prstGeom>
          <a:noFill/>
        </p:spPr>
        <p:txBody>
          <a:bodyPr/>
          <a:lstStyle/>
          <a:p>
            <a:pPr algn="ctr" fontAlgn="base">
              <a:spcBef>
                <a:spcPct val="0"/>
              </a:spcBef>
              <a:spcAft>
                <a:spcPct val="0"/>
              </a:spcAft>
            </a:pPr>
            <a:fld id="{8E9F1AA3-CE84-478A-A7E2-017C96C4AF25}" type="slidenum">
              <a:rPr lang="ru-RU">
                <a:solidFill>
                  <a:schemeClr val="hlink"/>
                </a:solidFill>
              </a:rPr>
              <a:pPr algn="ctr" fontAlgn="base">
                <a:spcBef>
                  <a:spcPct val="0"/>
                </a:spcBef>
                <a:spcAft>
                  <a:spcPct val="0"/>
                </a:spcAft>
              </a:pPr>
              <a:t>5</a:t>
            </a:fld>
            <a:endParaRPr lang="ru-RU" dirty="0">
              <a:solidFill>
                <a:schemeClr val="hlink"/>
              </a:solidFill>
            </a:endParaRPr>
          </a:p>
        </p:txBody>
      </p:sp>
      <p:sp>
        <p:nvSpPr>
          <p:cNvPr id="2" name="Заголовок 1"/>
          <p:cNvSpPr>
            <a:spLocks noGrp="1"/>
          </p:cNvSpPr>
          <p:nvPr>
            <p:ph type="title"/>
          </p:nvPr>
        </p:nvSpPr>
        <p:spPr/>
        <p:txBody>
          <a:bodyPr/>
          <a:lstStyle/>
          <a:p>
            <a:r>
              <a:rPr lang="ru-RU" smtClean="0">
                <a:cs typeface="Arial" charset="0"/>
              </a:rPr>
              <a:t>Классификация масс-спектрометров – </a:t>
            </a:r>
            <a:r>
              <a:rPr lang="en-US" smtClean="0">
                <a:cs typeface="Arial" charset="0"/>
              </a:rPr>
              <a:t>II/II</a:t>
            </a:r>
            <a:endParaRPr lang="ru-RU" smtClean="0">
              <a:cs typeface="Arial" charset="0"/>
            </a:endParaRPr>
          </a:p>
        </p:txBody>
      </p:sp>
      <p:sp>
        <p:nvSpPr>
          <p:cNvPr id="847029" name="Прямоугольник 4"/>
          <p:cNvSpPr>
            <a:spLocks noChangeArrowheads="1"/>
          </p:cNvSpPr>
          <p:nvPr/>
        </p:nvSpPr>
        <p:spPr bwMode="auto">
          <a:xfrm>
            <a:off x="704850" y="1135063"/>
            <a:ext cx="5903913" cy="277812"/>
          </a:xfrm>
          <a:prstGeom prst="rect">
            <a:avLst/>
          </a:prstGeom>
          <a:noFill/>
          <a:ln w="9525">
            <a:noFill/>
            <a:miter lim="800000"/>
            <a:headEnd/>
            <a:tailEnd/>
          </a:ln>
        </p:spPr>
        <p:txBody>
          <a:bodyPr>
            <a:spAutoFit/>
          </a:bodyPr>
          <a:lstStyle/>
          <a:p>
            <a:r>
              <a:rPr lang="ru-RU" sz="1200" dirty="0">
                <a:solidFill>
                  <a:srgbClr val="414142"/>
                </a:solidFill>
                <a:latin typeface="Arial Black" pitchFamily="34" charset="0"/>
              </a:rPr>
              <a:t>По системе разделения </a:t>
            </a:r>
            <a:r>
              <a:rPr lang="ru-RU" sz="1200" dirty="0" smtClean="0">
                <a:solidFill>
                  <a:srgbClr val="414142"/>
                </a:solidFill>
                <a:latin typeface="Arial Black" pitchFamily="34" charset="0"/>
              </a:rPr>
              <a:t>ионов </a:t>
            </a:r>
            <a:r>
              <a:rPr lang="ru-RU" sz="1200" dirty="0" smtClean="0">
                <a:solidFill>
                  <a:srgbClr val="414142"/>
                </a:solidFill>
                <a:latin typeface="+mn-lt"/>
              </a:rPr>
              <a:t>(по отношению массы к заряду)</a:t>
            </a:r>
            <a:endParaRPr lang="ru-RU" sz="1200" dirty="0">
              <a:solidFill>
                <a:srgbClr val="414142"/>
              </a:solidFill>
              <a:latin typeface="+mn-lt"/>
            </a:endParaRPr>
          </a:p>
        </p:txBody>
      </p:sp>
      <p:sp>
        <p:nvSpPr>
          <p:cNvPr id="6" name="Прямоугольник 5"/>
          <p:cNvSpPr/>
          <p:nvPr/>
        </p:nvSpPr>
        <p:spPr>
          <a:xfrm>
            <a:off x="381000" y="1125537"/>
            <a:ext cx="323850" cy="52355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414142"/>
                </a:solidFill>
              </a:rPr>
              <a:t>5</a:t>
            </a:r>
          </a:p>
        </p:txBody>
      </p:sp>
      <p:sp>
        <p:nvSpPr>
          <p:cNvPr id="7" name="Прямоугольник 6"/>
          <p:cNvSpPr/>
          <p:nvPr/>
        </p:nvSpPr>
        <p:spPr>
          <a:xfrm>
            <a:off x="776288" y="1412875"/>
            <a:ext cx="4319587" cy="23304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ru-RU" sz="1000" dirty="0">
                <a:solidFill>
                  <a:srgbClr val="414142"/>
                </a:solidFill>
                <a:latin typeface="Arial Black" panose="020B0A04020102020204" pitchFamily="34" charset="0"/>
              </a:rPr>
              <a:t>Магнитный  </a:t>
            </a:r>
            <a:r>
              <a:rPr lang="ru-RU" sz="1000" i="1" dirty="0">
                <a:solidFill>
                  <a:srgbClr val="414142"/>
                </a:solidFill>
                <a:latin typeface="Arial Narrow" panose="020B0606020202030204" pitchFamily="34" charset="0"/>
              </a:rPr>
              <a:t>(для разделения ионов используют </a:t>
            </a:r>
          </a:p>
          <a:p>
            <a:pPr fontAlgn="auto">
              <a:spcBef>
                <a:spcPts val="0"/>
              </a:spcBef>
              <a:spcAft>
                <a:spcPts val="0"/>
              </a:spcAft>
              <a:defRPr/>
            </a:pPr>
            <a:r>
              <a:rPr lang="ru-RU" sz="1000" i="1" dirty="0">
                <a:solidFill>
                  <a:srgbClr val="414142"/>
                </a:solidFill>
                <a:latin typeface="Arial Narrow" panose="020B0606020202030204" pitchFamily="34" charset="0"/>
              </a:rPr>
              <a:t>однородное магнитное поле) </a:t>
            </a:r>
          </a:p>
        </p:txBody>
      </p:sp>
      <p:pic>
        <p:nvPicPr>
          <p:cNvPr id="847032" name="Picture 2"/>
          <p:cNvPicPr>
            <a:picLocks noChangeAspect="1" noChangeArrowheads="1"/>
          </p:cNvPicPr>
          <p:nvPr/>
        </p:nvPicPr>
        <p:blipFill>
          <a:blip r:embed="rId8"/>
          <a:srcRect l="26808" t="39539" r="26018" b="30231"/>
          <a:stretch>
            <a:fillRect/>
          </a:stretch>
        </p:blipFill>
        <p:spPr bwMode="auto">
          <a:xfrm>
            <a:off x="1144588" y="1628775"/>
            <a:ext cx="3232150" cy="1295400"/>
          </a:xfrm>
          <a:prstGeom prst="rect">
            <a:avLst/>
          </a:prstGeom>
          <a:noFill/>
          <a:ln w="9525">
            <a:noFill/>
            <a:miter lim="800000"/>
            <a:headEnd/>
            <a:tailEnd/>
          </a:ln>
        </p:spPr>
      </p:pic>
      <p:sp>
        <p:nvSpPr>
          <p:cNvPr id="9" name="Прямоугольник 8"/>
          <p:cNvSpPr/>
          <p:nvPr/>
        </p:nvSpPr>
        <p:spPr>
          <a:xfrm>
            <a:off x="5168900" y="1412876"/>
            <a:ext cx="4650961" cy="2425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ru-RU" sz="1000" dirty="0">
                <a:solidFill>
                  <a:srgbClr val="000000"/>
                </a:solidFill>
                <a:latin typeface="Arial Black" pitchFamily="34" charset="0"/>
              </a:rPr>
              <a:t>Квадрупольный фильтр масс</a:t>
            </a:r>
          </a:p>
        </p:txBody>
      </p:sp>
      <p:sp>
        <p:nvSpPr>
          <p:cNvPr id="10" name="Прямоугольник 9"/>
          <p:cNvSpPr/>
          <p:nvPr/>
        </p:nvSpPr>
        <p:spPr>
          <a:xfrm>
            <a:off x="798513" y="3869224"/>
            <a:ext cx="4319587" cy="250659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ru-RU" sz="1000" dirty="0">
                <a:solidFill>
                  <a:srgbClr val="000000"/>
                </a:solidFill>
                <a:latin typeface="Arial Black" panose="020B0A04020102020204" pitchFamily="34" charset="0"/>
              </a:rPr>
              <a:t>Трехмерная ионная ловушка  </a:t>
            </a:r>
            <a:r>
              <a:rPr lang="ru-RU" sz="1000" i="1" dirty="0">
                <a:solidFill>
                  <a:srgbClr val="414142"/>
                </a:solidFill>
                <a:latin typeface="Arial Narrow" panose="020B0606020202030204" pitchFamily="34" charset="0"/>
              </a:rPr>
              <a:t>(разновидность квадрупольного масс-анализатора ) </a:t>
            </a:r>
          </a:p>
        </p:txBody>
      </p:sp>
      <p:sp>
        <p:nvSpPr>
          <p:cNvPr id="847035" name="Прямоугольник 10"/>
          <p:cNvSpPr>
            <a:spLocks noChangeArrowheads="1"/>
          </p:cNvSpPr>
          <p:nvPr/>
        </p:nvSpPr>
        <p:spPr bwMode="auto">
          <a:xfrm>
            <a:off x="776288" y="2852738"/>
            <a:ext cx="2016125" cy="862012"/>
          </a:xfrm>
          <a:prstGeom prst="rect">
            <a:avLst/>
          </a:prstGeom>
          <a:noFill/>
          <a:ln w="9525">
            <a:noFill/>
            <a:miter lim="800000"/>
            <a:headEnd/>
            <a:tailEnd/>
          </a:ln>
        </p:spPr>
        <p:txBody>
          <a:bodyPr>
            <a:spAutoFit/>
          </a:bodyPr>
          <a:lstStyle/>
          <a:p>
            <a:r>
              <a:rPr lang="ru-RU" sz="1000" dirty="0">
                <a:solidFill>
                  <a:srgbClr val="414142"/>
                </a:solidFill>
                <a:latin typeface="Arial Narrow" pitchFamily="34" charset="0"/>
              </a:rPr>
              <a:t>Согласно законам физики, траектория заряженных частиц в магнитном поле искривляется, причем радиус кривизны зависит от их массы и заряда </a:t>
            </a:r>
          </a:p>
        </p:txBody>
      </p:sp>
      <p:sp>
        <p:nvSpPr>
          <p:cNvPr id="847036" name="Прямоугольник 11"/>
          <p:cNvSpPr>
            <a:spLocks noChangeArrowheads="1"/>
          </p:cNvSpPr>
          <p:nvPr/>
        </p:nvSpPr>
        <p:spPr bwMode="auto">
          <a:xfrm>
            <a:off x="2928938" y="2733606"/>
            <a:ext cx="2154238" cy="549275"/>
          </a:xfrm>
          <a:prstGeom prst="rect">
            <a:avLst/>
          </a:prstGeom>
          <a:noFill/>
          <a:ln w="9525">
            <a:noFill/>
            <a:miter lim="800000"/>
            <a:headEnd/>
            <a:tailEnd/>
          </a:ln>
        </p:spPr>
        <p:txBody>
          <a:bodyPr>
            <a:spAutoFit/>
          </a:bodyPr>
          <a:lstStyle/>
          <a:p>
            <a:r>
              <a:rPr lang="ru-RU" sz="1000" b="1" u="sng" dirty="0">
                <a:solidFill>
                  <a:srgbClr val="000000"/>
                </a:solidFill>
                <a:latin typeface="Arial Narrow" pitchFamily="34" charset="0"/>
              </a:rPr>
              <a:t>Достоинство</a:t>
            </a:r>
          </a:p>
          <a:p>
            <a:r>
              <a:rPr lang="ru-RU" sz="1000" dirty="0">
                <a:solidFill>
                  <a:srgbClr val="000000"/>
                </a:solidFill>
                <a:latin typeface="Arial Narrow" pitchFamily="34" charset="0"/>
              </a:rPr>
              <a:t>высокая точность, пригодность для изотопных измерений</a:t>
            </a:r>
          </a:p>
        </p:txBody>
      </p:sp>
      <p:pic>
        <p:nvPicPr>
          <p:cNvPr id="847037" name="Picture 5"/>
          <p:cNvPicPr>
            <a:picLocks noChangeAspect="1" noChangeArrowheads="1"/>
          </p:cNvPicPr>
          <p:nvPr/>
        </p:nvPicPr>
        <p:blipFill>
          <a:blip r:embed="rId9"/>
          <a:srcRect l="46071" t="31973" r="18124" b="30237"/>
          <a:stretch>
            <a:fillRect/>
          </a:stretch>
        </p:blipFill>
        <p:spPr bwMode="auto">
          <a:xfrm>
            <a:off x="5240338" y="1546225"/>
            <a:ext cx="1873250" cy="1235075"/>
          </a:xfrm>
          <a:prstGeom prst="rect">
            <a:avLst/>
          </a:prstGeom>
          <a:noFill/>
          <a:ln w="9525">
            <a:noFill/>
            <a:miter lim="800000"/>
            <a:headEnd/>
            <a:tailEnd/>
          </a:ln>
        </p:spPr>
      </p:pic>
      <p:sp>
        <p:nvSpPr>
          <p:cNvPr id="847038" name="Прямоугольник 13"/>
          <p:cNvSpPr>
            <a:spLocks noChangeArrowheads="1"/>
          </p:cNvSpPr>
          <p:nvPr/>
        </p:nvSpPr>
        <p:spPr bwMode="auto">
          <a:xfrm>
            <a:off x="5118100" y="2570026"/>
            <a:ext cx="2279746" cy="1338828"/>
          </a:xfrm>
          <a:prstGeom prst="rect">
            <a:avLst/>
          </a:prstGeom>
          <a:noFill/>
          <a:ln w="9525">
            <a:noFill/>
            <a:miter lim="800000"/>
            <a:headEnd/>
            <a:tailEnd/>
          </a:ln>
        </p:spPr>
        <p:txBody>
          <a:bodyPr wrap="square">
            <a:spAutoFit/>
          </a:bodyPr>
          <a:lstStyle/>
          <a:p>
            <a:r>
              <a:rPr lang="ru-RU" sz="900" b="1" u="sng" dirty="0" smtClean="0">
                <a:solidFill>
                  <a:srgbClr val="000000"/>
                </a:solidFill>
                <a:latin typeface="Arial Narrow" pitchFamily="34" charset="0"/>
              </a:rPr>
              <a:t>Достоинство: </a:t>
            </a:r>
          </a:p>
          <a:p>
            <a:r>
              <a:rPr lang="ru-RU" sz="900" dirty="0" smtClean="0">
                <a:solidFill>
                  <a:srgbClr val="000000"/>
                </a:solidFill>
                <a:latin typeface="Arial Narrow" pitchFamily="34" charset="0"/>
              </a:rPr>
              <a:t>Компактность, невысокая стоимость</a:t>
            </a:r>
          </a:p>
          <a:p>
            <a:r>
              <a:rPr lang="ru-RU" sz="900" dirty="0" smtClean="0">
                <a:solidFill>
                  <a:srgbClr val="000000"/>
                </a:solidFill>
                <a:latin typeface="Arial Narrow" pitchFamily="34" charset="0"/>
              </a:rPr>
              <a:t> </a:t>
            </a:r>
            <a:r>
              <a:rPr lang="ru-RU" sz="900" b="1" u="sng" dirty="0">
                <a:solidFill>
                  <a:srgbClr val="000000"/>
                </a:solidFill>
                <a:latin typeface="Arial Narrow" pitchFamily="34" charset="0"/>
              </a:rPr>
              <a:t>Основной недостаток</a:t>
            </a:r>
          </a:p>
          <a:p>
            <a:r>
              <a:rPr lang="ru-RU" sz="900" dirty="0">
                <a:solidFill>
                  <a:srgbClr val="000000"/>
                </a:solidFill>
                <a:latin typeface="Calibri"/>
                <a:ea typeface="Calibri"/>
              </a:rPr>
              <a:t>ограниченная точность. невозможность одновременной регистрации нескольких типов ионов. Низкая стабильность работы при использовании агрессивных газов. </a:t>
            </a:r>
            <a:r>
              <a:rPr lang="ru-RU" sz="900" dirty="0" smtClean="0">
                <a:solidFill>
                  <a:srgbClr val="000000"/>
                </a:solidFill>
                <a:latin typeface="Calibri"/>
                <a:ea typeface="Calibri"/>
              </a:rPr>
              <a:t>Ограниченно </a:t>
            </a:r>
            <a:r>
              <a:rPr lang="ru-RU" sz="900" dirty="0">
                <a:solidFill>
                  <a:srgbClr val="000000"/>
                </a:solidFill>
                <a:latin typeface="Calibri"/>
                <a:ea typeface="Calibri"/>
              </a:rPr>
              <a:t>пригоден для изотопных измерений</a:t>
            </a:r>
            <a:endParaRPr lang="ru-RU" sz="900" dirty="0">
              <a:solidFill>
                <a:srgbClr val="000000"/>
              </a:solidFill>
              <a:latin typeface="Arial Narrow" pitchFamily="34" charset="0"/>
            </a:endParaRPr>
          </a:p>
        </p:txBody>
      </p:sp>
      <p:sp>
        <p:nvSpPr>
          <p:cNvPr id="847039" name="Прямоугольник 14"/>
          <p:cNvSpPr>
            <a:spLocks noChangeArrowheads="1"/>
          </p:cNvSpPr>
          <p:nvPr/>
        </p:nvSpPr>
        <p:spPr bwMode="auto">
          <a:xfrm>
            <a:off x="7247714" y="1422400"/>
            <a:ext cx="2658286" cy="2446824"/>
          </a:xfrm>
          <a:prstGeom prst="rect">
            <a:avLst/>
          </a:prstGeom>
          <a:noFill/>
          <a:ln w="9525">
            <a:noFill/>
            <a:miter lim="800000"/>
            <a:headEnd/>
            <a:tailEnd/>
          </a:ln>
        </p:spPr>
        <p:txBody>
          <a:bodyPr wrap="square">
            <a:spAutoFit/>
          </a:bodyPr>
          <a:lstStyle/>
          <a:p>
            <a:pPr marL="171450" indent="-171450">
              <a:buFont typeface="Wingdings" pitchFamily="2" charset="2"/>
              <a:buChar char="Ø"/>
            </a:pPr>
            <a:r>
              <a:rPr lang="ru-RU" sz="900" dirty="0">
                <a:latin typeface="Arial Narrow" pitchFamily="34" charset="0"/>
              </a:rPr>
              <a:t>Ионный пучок направляют в пространство между четырьмя параллельными электродами</a:t>
            </a:r>
          </a:p>
          <a:p>
            <a:pPr marL="171450" indent="-171450">
              <a:buFont typeface="Wingdings" pitchFamily="2" charset="2"/>
              <a:buChar char="Ø"/>
            </a:pPr>
            <a:r>
              <a:rPr lang="ru-RU" sz="900" dirty="0">
                <a:latin typeface="Arial Narrow" pitchFamily="34" charset="0"/>
              </a:rPr>
              <a:t>О</a:t>
            </a:r>
            <a:r>
              <a:rPr lang="ru-RU" sz="900" dirty="0" smtClean="0">
                <a:latin typeface="Arial Narrow" pitchFamily="34" charset="0"/>
              </a:rPr>
              <a:t>дна </a:t>
            </a:r>
            <a:r>
              <a:rPr lang="ru-RU" sz="900" dirty="0">
                <a:latin typeface="Arial Narrow" pitchFamily="34" charset="0"/>
              </a:rPr>
              <a:t>пара по диагонали противоположных стержней заряжена положительно, другая -отрицательно</a:t>
            </a:r>
          </a:p>
          <a:p>
            <a:pPr marL="171450" indent="-171450">
              <a:buFont typeface="Wingdings" pitchFamily="2" charset="2"/>
              <a:buChar char="Ø"/>
            </a:pPr>
            <a:r>
              <a:rPr lang="ru-RU" sz="900" dirty="0">
                <a:latin typeface="Arial Narrow" pitchFamily="34" charset="0"/>
              </a:rPr>
              <a:t>Одновременно на электроды наложено высокочастотное переменное напряжение</a:t>
            </a:r>
          </a:p>
          <a:p>
            <a:pPr marL="171450" indent="-171450">
              <a:buFont typeface="Wingdings" pitchFamily="2" charset="2"/>
              <a:buChar char="Ø"/>
            </a:pPr>
            <a:r>
              <a:rPr lang="ru-RU" sz="900" dirty="0">
                <a:latin typeface="Arial Narrow" pitchFamily="34" charset="0"/>
              </a:rPr>
              <a:t>Под действием электрических полей заряженные частицы колеблются и при фиксированном значении частоты и амплитуды переменного поля только ионы с определенным значением m/z проходят через квадруполь</a:t>
            </a:r>
          </a:p>
          <a:p>
            <a:pPr marL="171450" indent="-171450">
              <a:buFont typeface="Wingdings" pitchFamily="2" charset="2"/>
              <a:buChar char="Ø"/>
            </a:pPr>
            <a:r>
              <a:rPr lang="ru-RU" sz="900" dirty="0">
                <a:latin typeface="Arial Narrow" pitchFamily="34" charset="0"/>
              </a:rPr>
              <a:t>Частицы с другими значениями масс сталкиваются со стержнями и выбывают из потока. </a:t>
            </a:r>
          </a:p>
          <a:p>
            <a:pPr marL="171450" indent="-171450">
              <a:buFont typeface="Wingdings" pitchFamily="2" charset="2"/>
              <a:buChar char="Ø"/>
            </a:pPr>
            <a:r>
              <a:rPr lang="ru-RU" sz="900" dirty="0">
                <a:latin typeface="Arial Narrow" pitchFamily="34" charset="0"/>
              </a:rPr>
              <a:t>Чтобы зафиксировать ионы </a:t>
            </a:r>
            <a:r>
              <a:rPr lang="ru-RU" sz="900" dirty="0" smtClean="0">
                <a:latin typeface="Arial Narrow" pitchFamily="34" charset="0"/>
              </a:rPr>
              <a:t>другой массы </a:t>
            </a:r>
            <a:r>
              <a:rPr lang="ru-RU" sz="900" dirty="0">
                <a:latin typeface="Arial Narrow" pitchFamily="34" charset="0"/>
              </a:rPr>
              <a:t>меняют либо частоту, либо амплитуду переменного поля. Так формируется масс-спектр.</a:t>
            </a:r>
          </a:p>
        </p:txBody>
      </p:sp>
      <p:sp>
        <p:nvSpPr>
          <p:cNvPr id="847040" name="Прямоугольник 15"/>
          <p:cNvSpPr>
            <a:spLocks noChangeArrowheads="1"/>
          </p:cNvSpPr>
          <p:nvPr/>
        </p:nvSpPr>
        <p:spPr bwMode="auto">
          <a:xfrm>
            <a:off x="2928938" y="3262286"/>
            <a:ext cx="2146300" cy="554037"/>
          </a:xfrm>
          <a:prstGeom prst="rect">
            <a:avLst/>
          </a:prstGeom>
          <a:noFill/>
          <a:ln w="9525">
            <a:noFill/>
            <a:miter lim="800000"/>
            <a:headEnd/>
            <a:tailEnd/>
          </a:ln>
        </p:spPr>
        <p:txBody>
          <a:bodyPr>
            <a:spAutoFit/>
          </a:bodyPr>
          <a:lstStyle/>
          <a:p>
            <a:r>
              <a:rPr lang="ru-RU" sz="1000" b="1" u="sng" dirty="0">
                <a:solidFill>
                  <a:srgbClr val="414142"/>
                </a:solidFill>
                <a:latin typeface="Arial Narrow" pitchFamily="34" charset="0"/>
              </a:rPr>
              <a:t>Основной недостаток</a:t>
            </a:r>
          </a:p>
          <a:p>
            <a:r>
              <a:rPr lang="ru-RU" sz="1000" dirty="0">
                <a:solidFill>
                  <a:srgbClr val="414142"/>
                </a:solidFill>
                <a:latin typeface="Arial Narrow" pitchFamily="34" charset="0"/>
              </a:rPr>
              <a:t>большой размер приборов и высокая стоимость</a:t>
            </a:r>
          </a:p>
        </p:txBody>
      </p:sp>
      <p:pic>
        <p:nvPicPr>
          <p:cNvPr id="847041" name="Picture 6"/>
          <p:cNvPicPr>
            <a:picLocks noChangeAspect="1" noChangeArrowheads="1"/>
          </p:cNvPicPr>
          <p:nvPr/>
        </p:nvPicPr>
        <p:blipFill>
          <a:blip r:embed="rId10"/>
          <a:srcRect l="53017" t="30672" r="20618" b="32906"/>
          <a:stretch>
            <a:fillRect/>
          </a:stretch>
        </p:blipFill>
        <p:spPr bwMode="auto">
          <a:xfrm>
            <a:off x="798513" y="4268326"/>
            <a:ext cx="1491463" cy="1288357"/>
          </a:xfrm>
          <a:prstGeom prst="rect">
            <a:avLst/>
          </a:prstGeom>
          <a:noFill/>
          <a:ln w="9525">
            <a:noFill/>
            <a:miter lim="800000"/>
            <a:headEnd/>
            <a:tailEnd/>
          </a:ln>
        </p:spPr>
      </p:pic>
      <p:sp>
        <p:nvSpPr>
          <p:cNvPr id="847042" name="Прямоугольник 17"/>
          <p:cNvSpPr>
            <a:spLocks noChangeArrowheads="1"/>
          </p:cNvSpPr>
          <p:nvPr/>
        </p:nvSpPr>
        <p:spPr bwMode="auto">
          <a:xfrm>
            <a:off x="2289976" y="4073377"/>
            <a:ext cx="2878923" cy="1200329"/>
          </a:xfrm>
          <a:prstGeom prst="rect">
            <a:avLst/>
          </a:prstGeom>
          <a:noFill/>
          <a:ln w="9525">
            <a:noFill/>
            <a:miter lim="800000"/>
            <a:headEnd/>
            <a:tailEnd/>
          </a:ln>
        </p:spPr>
        <p:txBody>
          <a:bodyPr wrap="square">
            <a:spAutoFit/>
          </a:bodyPr>
          <a:lstStyle/>
          <a:p>
            <a:pPr marL="171450" indent="-171450">
              <a:buFont typeface="Wingdings" pitchFamily="2" charset="2"/>
              <a:buChar char="Ø"/>
            </a:pPr>
            <a:r>
              <a:rPr lang="ru-RU" sz="900" dirty="0">
                <a:latin typeface="Arial Narrow" pitchFamily="34" charset="0"/>
              </a:rPr>
              <a:t>Два концевых (полюсных) гиперболических по форме электрода заземлены, между ними располагается электрод кольцевой формы, на который подается радиочастотное напряжение мегагерцового диапазона.</a:t>
            </a:r>
          </a:p>
          <a:p>
            <a:pPr marL="171450" indent="-171450">
              <a:buFont typeface="Wingdings" pitchFamily="2" charset="2"/>
              <a:buChar char="Ø"/>
            </a:pPr>
            <a:r>
              <a:rPr lang="ru-RU" sz="900" dirty="0">
                <a:latin typeface="Arial Narrow" pitchFamily="34" charset="0"/>
              </a:rPr>
              <a:t>Эта система электродов создает поле, позволяющее удерживать ионы достаточно долгое время</a:t>
            </a:r>
          </a:p>
          <a:p>
            <a:pPr marL="171450" indent="-171450">
              <a:buFont typeface="Wingdings" pitchFamily="2" charset="2"/>
              <a:buChar char="Ø"/>
            </a:pPr>
            <a:r>
              <a:rPr lang="ru-RU" sz="900" dirty="0">
                <a:latin typeface="Arial Narrow" pitchFamily="34" charset="0"/>
              </a:rPr>
              <a:t>Для ионизации образца используется электронная или химическая ионизация в импульсном режиме (</a:t>
            </a:r>
            <a:r>
              <a:rPr lang="ru-RU" sz="900" dirty="0" smtClean="0">
                <a:latin typeface="Arial Narrow" pitchFamily="34" charset="0"/>
              </a:rPr>
              <a:t>0,1–10мс</a:t>
            </a:r>
            <a:r>
              <a:rPr lang="ru-RU" sz="900" dirty="0">
                <a:latin typeface="Arial Narrow" pitchFamily="34" charset="0"/>
              </a:rPr>
              <a:t>)</a:t>
            </a:r>
          </a:p>
        </p:txBody>
      </p:sp>
      <p:sp>
        <p:nvSpPr>
          <p:cNvPr id="847043" name="Прямоугольник 18"/>
          <p:cNvSpPr>
            <a:spLocks noChangeArrowheads="1"/>
          </p:cNvSpPr>
          <p:nvPr/>
        </p:nvSpPr>
        <p:spPr bwMode="auto">
          <a:xfrm>
            <a:off x="2254256" y="5226670"/>
            <a:ext cx="2950361" cy="646331"/>
          </a:xfrm>
          <a:prstGeom prst="rect">
            <a:avLst/>
          </a:prstGeom>
          <a:noFill/>
          <a:ln w="9525">
            <a:noFill/>
            <a:miter lim="800000"/>
            <a:headEnd/>
            <a:tailEnd/>
          </a:ln>
        </p:spPr>
        <p:txBody>
          <a:bodyPr wrap="square">
            <a:spAutoFit/>
          </a:bodyPr>
          <a:lstStyle/>
          <a:p>
            <a:pPr marL="171450" indent="-171450">
              <a:buFont typeface="Wingdings" pitchFamily="2" charset="2"/>
              <a:buChar char="Ø"/>
            </a:pPr>
            <a:r>
              <a:rPr lang="ru-RU" sz="900" dirty="0">
                <a:latin typeface="Arial Narrow" pitchFamily="34" charset="0"/>
              </a:rPr>
              <a:t>Импульсное изменение амплитуды напряжения на центральном электроде заставляет ионы с определенным m/z переходить на нестабильные траектории и покидать ловушку, попадая в систему регистраци</a:t>
            </a:r>
            <a:r>
              <a:rPr lang="ru-RU" sz="900" dirty="0" smtClean="0">
                <a:solidFill>
                  <a:srgbClr val="000000"/>
                </a:solidFill>
                <a:latin typeface="Arial Narrow" pitchFamily="34" charset="0"/>
              </a:rPr>
              <a:t>и</a:t>
            </a:r>
            <a:endParaRPr lang="ru-RU" sz="900" dirty="0">
              <a:solidFill>
                <a:srgbClr val="000000"/>
              </a:solidFill>
              <a:latin typeface="Arial Narrow" pitchFamily="34" charset="0"/>
            </a:endParaRPr>
          </a:p>
        </p:txBody>
      </p:sp>
      <p:sp>
        <p:nvSpPr>
          <p:cNvPr id="20" name="Прямоугольник 19"/>
          <p:cNvSpPr/>
          <p:nvPr/>
        </p:nvSpPr>
        <p:spPr>
          <a:xfrm>
            <a:off x="5168899" y="3869223"/>
            <a:ext cx="4650961" cy="24918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ru-RU" sz="1000" dirty="0" smtClean="0">
                <a:solidFill>
                  <a:srgbClr val="414142"/>
                </a:solidFill>
                <a:latin typeface="Arial Black" panose="020B0A04020102020204" pitchFamily="34" charset="0"/>
              </a:rPr>
              <a:t>Времяпролетный </a:t>
            </a:r>
            <a:r>
              <a:rPr lang="ru-RU" sz="1000" i="1" dirty="0" smtClean="0">
                <a:solidFill>
                  <a:srgbClr val="414142"/>
                </a:solidFill>
                <a:latin typeface="Arial Narrow" panose="020B0606020202030204" pitchFamily="34" charset="0"/>
              </a:rPr>
              <a:t>(разновидность квадрупольного масс-анализатора ) </a:t>
            </a:r>
            <a:endParaRPr lang="ru-RU" sz="1000" i="1" dirty="0">
              <a:solidFill>
                <a:srgbClr val="414142"/>
              </a:solidFill>
              <a:latin typeface="Arial Narrow" panose="020B0606020202030204" pitchFamily="34" charset="0"/>
            </a:endParaRPr>
          </a:p>
        </p:txBody>
      </p:sp>
      <p:sp>
        <p:nvSpPr>
          <p:cNvPr id="847045" name="Прямоугольник 20"/>
          <p:cNvSpPr>
            <a:spLocks noChangeArrowheads="1"/>
          </p:cNvSpPr>
          <p:nvPr/>
        </p:nvSpPr>
        <p:spPr bwMode="auto">
          <a:xfrm>
            <a:off x="7113587" y="4175125"/>
            <a:ext cx="2634711" cy="1200329"/>
          </a:xfrm>
          <a:prstGeom prst="rect">
            <a:avLst/>
          </a:prstGeom>
          <a:noFill/>
          <a:ln w="9525">
            <a:noFill/>
            <a:miter lim="800000"/>
            <a:headEnd/>
            <a:tailEnd/>
          </a:ln>
        </p:spPr>
        <p:txBody>
          <a:bodyPr wrap="square">
            <a:spAutoFit/>
          </a:bodyPr>
          <a:lstStyle/>
          <a:p>
            <a:pPr marL="171450" indent="-171450">
              <a:buFont typeface="Wingdings" pitchFamily="2" charset="2"/>
              <a:buChar char="Ø"/>
            </a:pPr>
            <a:r>
              <a:rPr lang="ru-RU" sz="900" dirty="0">
                <a:solidFill>
                  <a:srgbClr val="414142"/>
                </a:solidFill>
                <a:latin typeface="Arial Narrow" pitchFamily="34" charset="0"/>
              </a:rPr>
              <a:t>Действие времяпролетных масс-анализаторов основано на зависимости скорости движения ионов от их массы. Их особенность: ионы движутся в </a:t>
            </a:r>
            <a:r>
              <a:rPr lang="ru-RU" sz="900" dirty="0" err="1">
                <a:solidFill>
                  <a:srgbClr val="414142"/>
                </a:solidFill>
                <a:latin typeface="Arial Narrow" pitchFamily="34" charset="0"/>
              </a:rPr>
              <a:t>бесполевом</a:t>
            </a:r>
            <a:r>
              <a:rPr lang="ru-RU" sz="900" dirty="0">
                <a:solidFill>
                  <a:srgbClr val="414142"/>
                </a:solidFill>
                <a:latin typeface="Arial Narrow" pitchFamily="34" charset="0"/>
              </a:rPr>
              <a:t> пространстве</a:t>
            </a:r>
          </a:p>
          <a:p>
            <a:pPr marL="171450" indent="-171450">
              <a:buFont typeface="Wingdings" pitchFamily="2" charset="2"/>
              <a:buChar char="Ø"/>
            </a:pPr>
            <a:r>
              <a:rPr lang="ru-RU" sz="900" dirty="0">
                <a:solidFill>
                  <a:srgbClr val="414142"/>
                </a:solidFill>
                <a:latin typeface="Arial Narrow" pitchFamily="34" charset="0"/>
              </a:rPr>
              <a:t>После ускорителя все ионы обладают одинаковой кинетической энергией E = </a:t>
            </a:r>
            <a:r>
              <a:rPr lang="ru-RU" sz="900" dirty="0" smtClean="0">
                <a:solidFill>
                  <a:srgbClr val="414142"/>
                </a:solidFill>
                <a:latin typeface="Arial Narrow" pitchFamily="34" charset="0"/>
              </a:rPr>
              <a:t>mv2/2. Чем </a:t>
            </a:r>
            <a:r>
              <a:rPr lang="ru-RU" sz="900" dirty="0">
                <a:solidFill>
                  <a:srgbClr val="414142"/>
                </a:solidFill>
                <a:latin typeface="Arial Narrow" pitchFamily="34" charset="0"/>
              </a:rPr>
              <a:t>больше их масса, тем меньше скорость, тем больше время пролета иона через анализатор.</a:t>
            </a:r>
          </a:p>
        </p:txBody>
      </p:sp>
      <p:pic>
        <p:nvPicPr>
          <p:cNvPr id="847046" name="Picture 7"/>
          <p:cNvPicPr>
            <a:picLocks noChangeAspect="1" noChangeArrowheads="1"/>
          </p:cNvPicPr>
          <p:nvPr/>
        </p:nvPicPr>
        <p:blipFill>
          <a:blip r:embed="rId11"/>
          <a:srcRect l="48061" t="51913" r="16679" b="12186"/>
          <a:stretch>
            <a:fillRect/>
          </a:stretch>
        </p:blipFill>
        <p:spPr bwMode="auto">
          <a:xfrm>
            <a:off x="5240337" y="4195597"/>
            <a:ext cx="2007377" cy="1276350"/>
          </a:xfrm>
          <a:prstGeom prst="rect">
            <a:avLst/>
          </a:prstGeom>
          <a:noFill/>
          <a:ln w="9525">
            <a:noFill/>
            <a:miter lim="800000"/>
            <a:headEnd/>
            <a:tailEnd/>
          </a:ln>
        </p:spPr>
      </p:pic>
      <p:sp>
        <p:nvSpPr>
          <p:cNvPr id="847047" name="Прямоугольник 22"/>
          <p:cNvSpPr>
            <a:spLocks noChangeArrowheads="1"/>
          </p:cNvSpPr>
          <p:nvPr/>
        </p:nvSpPr>
        <p:spPr bwMode="auto">
          <a:xfrm>
            <a:off x="7132329" y="5295921"/>
            <a:ext cx="2634711" cy="507831"/>
          </a:xfrm>
          <a:prstGeom prst="rect">
            <a:avLst/>
          </a:prstGeom>
          <a:noFill/>
          <a:ln w="9525">
            <a:noFill/>
            <a:miter lim="800000"/>
            <a:headEnd/>
            <a:tailEnd/>
          </a:ln>
        </p:spPr>
        <p:txBody>
          <a:bodyPr wrap="square">
            <a:spAutoFit/>
          </a:bodyPr>
          <a:lstStyle/>
          <a:p>
            <a:pPr marL="171450" indent="-171450">
              <a:buFont typeface="Wingdings" pitchFamily="2" charset="2"/>
              <a:buChar char="Ø"/>
            </a:pPr>
            <a:r>
              <a:rPr lang="ru-RU" sz="900" dirty="0">
                <a:solidFill>
                  <a:srgbClr val="414142"/>
                </a:solidFill>
                <a:latin typeface="Arial Narrow" pitchFamily="34" charset="0"/>
              </a:rPr>
              <a:t>Время пролета составляет </a:t>
            </a:r>
            <a:r>
              <a:rPr lang="ru-RU" sz="900" dirty="0" smtClean="0">
                <a:solidFill>
                  <a:srgbClr val="414142"/>
                </a:solidFill>
                <a:latin typeface="Arial Narrow" pitchFamily="34" charset="0"/>
              </a:rPr>
              <a:t>микросекунды. </a:t>
            </a:r>
            <a:r>
              <a:rPr lang="ru-RU" sz="900" dirty="0">
                <a:solidFill>
                  <a:srgbClr val="414142"/>
                </a:solidFill>
                <a:latin typeface="Arial Narrow" pitchFamily="34" charset="0"/>
              </a:rPr>
              <a:t>Метод применим для  определения массы больших  молекул (десятки и сотни тысяч </a:t>
            </a:r>
            <a:r>
              <a:rPr lang="ru-RU" sz="900" dirty="0" err="1" smtClean="0">
                <a:solidFill>
                  <a:srgbClr val="414142"/>
                </a:solidFill>
                <a:latin typeface="Arial Narrow" pitchFamily="34" charset="0"/>
              </a:rPr>
              <a:t>ат</a:t>
            </a:r>
            <a:r>
              <a:rPr lang="ru-RU" sz="900" dirty="0" smtClean="0">
                <a:solidFill>
                  <a:srgbClr val="414142"/>
                </a:solidFill>
                <a:latin typeface="Arial Narrow" pitchFamily="34" charset="0"/>
              </a:rPr>
              <a:t>. </a:t>
            </a:r>
            <a:r>
              <a:rPr lang="ru-RU" sz="900" dirty="0">
                <a:solidFill>
                  <a:srgbClr val="414142"/>
                </a:solidFill>
                <a:latin typeface="Arial Narrow" pitchFamily="34" charset="0"/>
              </a:rPr>
              <a:t>единиц). </a:t>
            </a:r>
          </a:p>
        </p:txBody>
      </p:sp>
      <p:sp>
        <p:nvSpPr>
          <p:cNvPr id="25" name="Прямоугольник 24"/>
          <p:cNvSpPr/>
          <p:nvPr/>
        </p:nvSpPr>
        <p:spPr>
          <a:xfrm>
            <a:off x="776288" y="1422400"/>
            <a:ext cx="4305300" cy="2432050"/>
          </a:xfrm>
          <a:prstGeom prst="rect">
            <a:avLst/>
          </a:prstGeom>
          <a:noFill/>
          <a:ln w="25400" cap="rnd">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FFFF"/>
              </a:solidFill>
            </a:endParaRPr>
          </a:p>
        </p:txBody>
      </p:sp>
      <p:sp>
        <p:nvSpPr>
          <p:cNvPr id="26" name="Прямоугольник 25"/>
          <p:cNvSpPr/>
          <p:nvPr/>
        </p:nvSpPr>
        <p:spPr>
          <a:xfrm>
            <a:off x="381000" y="1089025"/>
            <a:ext cx="9144000" cy="365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FFFF"/>
              </a:solidFill>
            </a:endParaRPr>
          </a:p>
        </p:txBody>
      </p:sp>
      <p:sp>
        <p:nvSpPr>
          <p:cNvPr id="28" name="Прямоугольник 13"/>
          <p:cNvSpPr>
            <a:spLocks noChangeArrowheads="1"/>
          </p:cNvSpPr>
          <p:nvPr/>
        </p:nvSpPr>
        <p:spPr bwMode="auto">
          <a:xfrm>
            <a:off x="5168900" y="5755398"/>
            <a:ext cx="4650960" cy="507831"/>
          </a:xfrm>
          <a:prstGeom prst="rect">
            <a:avLst/>
          </a:prstGeom>
          <a:noFill/>
          <a:ln w="9525">
            <a:noFill/>
            <a:miter lim="800000"/>
            <a:headEnd/>
            <a:tailEnd/>
          </a:ln>
        </p:spPr>
        <p:txBody>
          <a:bodyPr wrap="square">
            <a:spAutoFit/>
          </a:bodyPr>
          <a:lstStyle/>
          <a:p>
            <a:r>
              <a:rPr lang="ru-RU" sz="900" b="1" u="sng" dirty="0" smtClean="0">
                <a:solidFill>
                  <a:srgbClr val="000000"/>
                </a:solidFill>
                <a:latin typeface="Arial Narrow" pitchFamily="34" charset="0"/>
              </a:rPr>
              <a:t>Достоинство: к</a:t>
            </a:r>
            <a:r>
              <a:rPr lang="ru-RU" sz="900" dirty="0" smtClean="0">
                <a:solidFill>
                  <a:srgbClr val="000000"/>
                </a:solidFill>
                <a:latin typeface="Arial Narrow" pitchFamily="34" charset="0"/>
              </a:rPr>
              <a:t>омпактность, в</a:t>
            </a:r>
            <a:r>
              <a:rPr lang="ru-RU" sz="900" dirty="0" smtClean="0">
                <a:solidFill>
                  <a:srgbClr val="000000"/>
                </a:solidFill>
                <a:latin typeface="Calibri"/>
                <a:ea typeface="Calibri"/>
              </a:rPr>
              <a:t>ысокое </a:t>
            </a:r>
            <a:r>
              <a:rPr lang="ru-RU" sz="900" dirty="0">
                <a:solidFill>
                  <a:srgbClr val="000000"/>
                </a:solidFill>
                <a:latin typeface="Calibri"/>
                <a:ea typeface="Calibri"/>
              </a:rPr>
              <a:t>разрешение, очень широкий диапазон масс</a:t>
            </a:r>
            <a:r>
              <a:rPr lang="ru-RU" sz="900" dirty="0" smtClean="0">
                <a:solidFill>
                  <a:srgbClr val="000000"/>
                </a:solidFill>
                <a:latin typeface="Arial Narrow" pitchFamily="34" charset="0"/>
              </a:rPr>
              <a:t> </a:t>
            </a:r>
          </a:p>
          <a:p>
            <a:r>
              <a:rPr lang="ru-RU" sz="900" b="1" u="sng" dirty="0" smtClean="0">
                <a:solidFill>
                  <a:srgbClr val="000000"/>
                </a:solidFill>
                <a:latin typeface="Arial Narrow" pitchFamily="34" charset="0"/>
              </a:rPr>
              <a:t>Основной недостаток: </a:t>
            </a:r>
            <a:r>
              <a:rPr lang="ru-RU" sz="900" dirty="0">
                <a:solidFill>
                  <a:srgbClr val="000000"/>
                </a:solidFill>
                <a:latin typeface="Calibri"/>
                <a:ea typeface="Calibri"/>
              </a:rPr>
              <a:t>плохая форма линии. Не работает </a:t>
            </a:r>
            <a:r>
              <a:rPr lang="ru-RU" sz="900" dirty="0" smtClean="0">
                <a:solidFill>
                  <a:srgbClr val="000000"/>
                </a:solidFill>
                <a:latin typeface="Calibri"/>
                <a:ea typeface="Calibri"/>
              </a:rPr>
              <a:t>с агрессивными газами. </a:t>
            </a:r>
            <a:r>
              <a:rPr lang="ru-RU" sz="900" dirty="0">
                <a:solidFill>
                  <a:srgbClr val="000000"/>
                </a:solidFill>
                <a:latin typeface="Calibri"/>
                <a:ea typeface="Calibri"/>
              </a:rPr>
              <a:t>Принципиально не пригоден для изотопных измерений</a:t>
            </a:r>
            <a:endParaRPr lang="ru-RU" sz="900" b="1" u="sng" dirty="0">
              <a:solidFill>
                <a:srgbClr val="000000"/>
              </a:solidFill>
              <a:latin typeface="Arial Narrow" pitchFamily="34" charset="0"/>
            </a:endParaRPr>
          </a:p>
        </p:txBody>
      </p:sp>
      <p:sp>
        <p:nvSpPr>
          <p:cNvPr id="29" name="Прямоугольник 13"/>
          <p:cNvSpPr>
            <a:spLocks noChangeArrowheads="1"/>
          </p:cNvSpPr>
          <p:nvPr/>
        </p:nvSpPr>
        <p:spPr bwMode="auto">
          <a:xfrm>
            <a:off x="884472" y="5856398"/>
            <a:ext cx="4197116" cy="507831"/>
          </a:xfrm>
          <a:prstGeom prst="rect">
            <a:avLst/>
          </a:prstGeom>
          <a:noFill/>
          <a:ln w="9525">
            <a:noFill/>
            <a:miter lim="800000"/>
            <a:headEnd/>
            <a:tailEnd/>
          </a:ln>
        </p:spPr>
        <p:txBody>
          <a:bodyPr wrap="square">
            <a:spAutoFit/>
          </a:bodyPr>
          <a:lstStyle/>
          <a:p>
            <a:pPr>
              <a:spcAft>
                <a:spcPts val="0"/>
              </a:spcAft>
            </a:pPr>
            <a:r>
              <a:rPr lang="ru-RU" sz="900" b="1" u="sng" dirty="0" smtClean="0">
                <a:solidFill>
                  <a:srgbClr val="000000"/>
                </a:solidFill>
                <a:latin typeface="Arial Narrow" pitchFamily="34" charset="0"/>
              </a:rPr>
              <a:t>Достоинство: </a:t>
            </a:r>
            <a:r>
              <a:rPr lang="ru-RU" sz="900" dirty="0">
                <a:solidFill>
                  <a:srgbClr val="000000"/>
                </a:solidFill>
                <a:latin typeface="Calibri"/>
                <a:ea typeface="Calibri"/>
              </a:rPr>
              <a:t>компактность, высокое разрешение, низкие требования к </a:t>
            </a:r>
            <a:r>
              <a:rPr lang="ru-RU" sz="900" dirty="0" smtClean="0">
                <a:solidFill>
                  <a:srgbClr val="000000"/>
                </a:solidFill>
                <a:latin typeface="Calibri"/>
                <a:ea typeface="Calibri"/>
              </a:rPr>
              <a:t>вакууму.</a:t>
            </a:r>
            <a:endParaRPr lang="ru-RU" sz="900" dirty="0">
              <a:solidFill>
                <a:srgbClr val="000000"/>
              </a:solidFill>
              <a:latin typeface="Calibri"/>
              <a:ea typeface="Calibri"/>
            </a:endParaRPr>
          </a:p>
          <a:p>
            <a:r>
              <a:rPr lang="ru-RU" sz="900" dirty="0" smtClean="0">
                <a:solidFill>
                  <a:srgbClr val="000000"/>
                </a:solidFill>
                <a:latin typeface="Calibri"/>
                <a:ea typeface="Calibri"/>
              </a:rPr>
              <a:t>Недостатки</a:t>
            </a:r>
            <a:r>
              <a:rPr lang="ru-RU" sz="900" dirty="0">
                <a:solidFill>
                  <a:srgbClr val="000000"/>
                </a:solidFill>
                <a:latin typeface="Calibri"/>
                <a:ea typeface="Calibri"/>
              </a:rPr>
              <a:t>: малый динамический диапазон, плохая форма линии. Принципиально не пригодна для изотопных и элементных измерений</a:t>
            </a:r>
            <a:endParaRPr lang="ru-RU" sz="900" b="1" u="sng" dirty="0">
              <a:solidFill>
                <a:srgbClr val="000000"/>
              </a:solidFill>
              <a:latin typeface="Arial Narrow" pitchFamily="34" charset="0"/>
            </a:endParaRPr>
          </a:p>
        </p:txBody>
      </p:sp>
      <p:pic>
        <p:nvPicPr>
          <p:cNvPr id="30"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9413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hidden="1">
            <a:extLst>
              <a:ext uri="{FF2B5EF4-FFF2-40B4-BE49-F238E27FC236}">
                <a16:creationId xmlns:a16="http://schemas.microsoft.com/office/drawing/2014/main" id="{56FA7B8B-6FB3-7F4E-A284-477614B4C791}"/>
              </a:ext>
            </a:extLst>
          </p:cNvPr>
          <p:cNvGraphicFramePr>
            <a:graphicFrameLocks noChangeAspect="1"/>
          </p:cNvGraphicFramePr>
          <p:nvPr>
            <p:custDataLst>
              <p:tags r:id="rId2"/>
            </p:custDataLst>
            <p:extLst>
              <p:ext uri="{D42A27DB-BD31-4B8C-83A1-F6EECF244321}">
                <p14:modId xmlns:p14="http://schemas.microsoft.com/office/powerpoint/2010/main" val="2981678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169"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E60716D-2274-FB44-B781-FD23116401C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dirty="0">
              <a:latin typeface="Arial" panose="020B0604020202020204" pitchFamily="34" charset="0"/>
              <a:ea typeface="+mj-ea"/>
              <a:sym typeface="Arial" panose="020B0604020202020204" pitchFamily="34" charset="0"/>
            </a:endParaRPr>
          </a:p>
        </p:txBody>
      </p:sp>
      <p:sp>
        <p:nvSpPr>
          <p:cNvPr id="2" name="Заголовок 1"/>
          <p:cNvSpPr>
            <a:spLocks noGrp="1"/>
          </p:cNvSpPr>
          <p:nvPr>
            <p:ph type="title"/>
          </p:nvPr>
        </p:nvSpPr>
        <p:spPr>
          <a:xfrm>
            <a:off x="292100" y="253425"/>
            <a:ext cx="7540477" cy="584775"/>
          </a:xfrm>
        </p:spPr>
        <p:txBody>
          <a:bodyPr/>
          <a:lstStyle/>
          <a:p>
            <a:r>
              <a:rPr lang="ru-RU" b="0" dirty="0" smtClean="0"/>
              <a:t>Ключевые </a:t>
            </a:r>
            <a:r>
              <a:rPr lang="ru-RU" b="0" dirty="0"/>
              <a:t>сферы применения масс-спектрометров </a:t>
            </a:r>
            <a:r>
              <a:rPr lang="en-US" b="0" dirty="0" smtClean="0"/>
              <a:t/>
            </a:r>
            <a:br>
              <a:rPr lang="en-US" b="0" dirty="0" smtClean="0"/>
            </a:br>
            <a:r>
              <a:rPr lang="ru-RU" b="0" dirty="0" smtClean="0"/>
              <a:t>в мире</a:t>
            </a:r>
            <a:r>
              <a:rPr lang="en-US" b="0" dirty="0" smtClean="0"/>
              <a:t> </a:t>
            </a:r>
            <a:r>
              <a:rPr lang="ru-RU" b="0" dirty="0" smtClean="0"/>
              <a:t>(по </a:t>
            </a:r>
            <a:r>
              <a:rPr lang="ru-RU" b="0" dirty="0"/>
              <a:t>типу анализа)</a:t>
            </a:r>
          </a:p>
        </p:txBody>
      </p:sp>
      <p:sp>
        <p:nvSpPr>
          <p:cNvPr id="74" name="Номер слайда 3"/>
          <p:cNvSpPr>
            <a:spLocks noGrp="1"/>
          </p:cNvSpPr>
          <p:nvPr>
            <p:ph type="sldNum" sz="quarter" idx="10"/>
          </p:nvPr>
        </p:nvSpPr>
        <p:spPr/>
        <p:txBody>
          <a:bodyPr/>
          <a:lstStyle/>
          <a:p>
            <a:fld id="{2C57FD7F-04BA-4A8F-920E-FBB32B54059C}" type="slidenum">
              <a:rPr lang="ru-RU" smtClean="0"/>
              <a:pPr/>
              <a:t>6</a:t>
            </a:fld>
            <a:endParaRPr lang="ru-RU" dirty="0"/>
          </a:p>
        </p:txBody>
      </p:sp>
      <p:sp>
        <p:nvSpPr>
          <p:cNvPr id="4" name="Прямоугольник 3"/>
          <p:cNvSpPr/>
          <p:nvPr/>
        </p:nvSpPr>
        <p:spPr>
          <a:xfrm>
            <a:off x="704528" y="1052736"/>
            <a:ext cx="8496720" cy="2880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5" name="Прямоугольник 4"/>
          <p:cNvSpPr/>
          <p:nvPr/>
        </p:nvSpPr>
        <p:spPr>
          <a:xfrm>
            <a:off x="7185472" y="1412776"/>
            <a:ext cx="2016000"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6" name="Прямоугольник 5"/>
          <p:cNvSpPr/>
          <p:nvPr/>
        </p:nvSpPr>
        <p:spPr>
          <a:xfrm>
            <a:off x="2864770" y="1412776"/>
            <a:ext cx="4176464"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7" name="Прямоугольник 6"/>
          <p:cNvSpPr/>
          <p:nvPr/>
        </p:nvSpPr>
        <p:spPr>
          <a:xfrm>
            <a:off x="704528" y="1412776"/>
            <a:ext cx="2016000"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12" name="Прямоугольник 11"/>
          <p:cNvSpPr/>
          <p:nvPr/>
        </p:nvSpPr>
        <p:spPr>
          <a:xfrm>
            <a:off x="3206823" y="1053767"/>
            <a:ext cx="3493046" cy="275525"/>
          </a:xfrm>
          <a:prstGeom prst="rect">
            <a:avLst/>
          </a:prstGeom>
        </p:spPr>
        <p:txBody>
          <a:bodyPr wrap="square">
            <a:spAutoFit/>
          </a:bodyPr>
          <a:lstStyle/>
          <a:p>
            <a:pPr algn="ctr">
              <a:lnSpc>
                <a:spcPct val="115000"/>
              </a:lnSpc>
            </a:pPr>
            <a:r>
              <a:rPr lang="ru-RU" sz="1100" b="1" dirty="0">
                <a:solidFill>
                  <a:srgbClr val="414142"/>
                </a:solidFill>
                <a:latin typeface="Arial Black" panose="020B0A04020102020204" pitchFamily="34" charset="0"/>
                <a:cs typeface="Arial"/>
              </a:rPr>
              <a:t>Применение масс-спектрометрии</a:t>
            </a:r>
            <a:endParaRPr lang="ru-RU" sz="1100" b="1" dirty="0">
              <a:solidFill>
                <a:srgbClr val="414142"/>
              </a:solidFill>
              <a:latin typeface="Arial Black" panose="020B0A04020102020204" pitchFamily="34" charset="0"/>
              <a:ea typeface="Calibri"/>
              <a:cs typeface="Times New Roman"/>
            </a:endParaRPr>
          </a:p>
        </p:txBody>
      </p:sp>
      <p:sp>
        <p:nvSpPr>
          <p:cNvPr id="13" name="Прямоугольник 12"/>
          <p:cNvSpPr/>
          <p:nvPr/>
        </p:nvSpPr>
        <p:spPr>
          <a:xfrm>
            <a:off x="704752" y="1470556"/>
            <a:ext cx="2016000" cy="446276"/>
          </a:xfrm>
          <a:prstGeom prst="rect">
            <a:avLst/>
          </a:prstGeom>
        </p:spPr>
        <p:txBody>
          <a:bodyPr wrap="square">
            <a:spAutoFit/>
          </a:bodyPr>
          <a:lstStyle/>
          <a:p>
            <a:pPr algn="ctr">
              <a:spcBef>
                <a:spcPts val="500"/>
              </a:spcBef>
              <a:spcAft>
                <a:spcPts val="500"/>
              </a:spcAft>
            </a:pPr>
            <a:r>
              <a:rPr lang="ru-RU" sz="1100" dirty="0">
                <a:solidFill>
                  <a:srgbClr val="414142"/>
                </a:solidFill>
                <a:latin typeface="Arial Black" panose="020B0A04020102020204" pitchFamily="34" charset="0"/>
                <a:cs typeface="Arial"/>
              </a:rPr>
              <a:t>Химический и структурный анализ</a:t>
            </a:r>
            <a:endParaRPr lang="ru-RU" sz="1100" dirty="0">
              <a:solidFill>
                <a:srgbClr val="414142"/>
              </a:solidFill>
              <a:latin typeface="Arial Black" panose="020B0A04020102020204" pitchFamily="34" charset="0"/>
              <a:ea typeface="Calibri"/>
              <a:cs typeface="Times New Roman"/>
            </a:endParaRPr>
          </a:p>
        </p:txBody>
      </p:sp>
      <p:sp>
        <p:nvSpPr>
          <p:cNvPr id="14" name="Прямоугольник 13"/>
          <p:cNvSpPr/>
          <p:nvPr/>
        </p:nvSpPr>
        <p:spPr>
          <a:xfrm>
            <a:off x="2864770" y="1557823"/>
            <a:ext cx="4176464" cy="275525"/>
          </a:xfrm>
          <a:prstGeom prst="rect">
            <a:avLst/>
          </a:prstGeom>
        </p:spPr>
        <p:txBody>
          <a:bodyPr wrap="square">
            <a:spAutoFit/>
          </a:bodyPr>
          <a:lstStyle/>
          <a:p>
            <a:pPr algn="ctr">
              <a:lnSpc>
                <a:spcPct val="115000"/>
              </a:lnSpc>
            </a:pPr>
            <a:r>
              <a:rPr lang="ru-RU" sz="1100" dirty="0">
                <a:solidFill>
                  <a:srgbClr val="414142"/>
                </a:solidFill>
                <a:latin typeface="Arial Black" panose="020B0A04020102020204" pitchFamily="34" charset="0"/>
                <a:cs typeface="Arial"/>
              </a:rPr>
              <a:t>Изотопный анализ</a:t>
            </a:r>
            <a:endParaRPr lang="ru-RU" sz="1050" dirty="0">
              <a:solidFill>
                <a:srgbClr val="414142"/>
              </a:solidFill>
              <a:latin typeface="Arial Black" panose="020B0A04020102020204" pitchFamily="34" charset="0"/>
              <a:ea typeface="Calibri"/>
              <a:cs typeface="Times New Roman"/>
            </a:endParaRPr>
          </a:p>
        </p:txBody>
      </p:sp>
      <p:sp>
        <p:nvSpPr>
          <p:cNvPr id="15" name="Прямоугольник 14"/>
          <p:cNvSpPr/>
          <p:nvPr/>
        </p:nvSpPr>
        <p:spPr>
          <a:xfrm>
            <a:off x="7185472" y="1556792"/>
            <a:ext cx="2016000" cy="261610"/>
          </a:xfrm>
          <a:prstGeom prst="rect">
            <a:avLst/>
          </a:prstGeom>
        </p:spPr>
        <p:txBody>
          <a:bodyPr wrap="square">
            <a:spAutoFit/>
          </a:bodyPr>
          <a:lstStyle/>
          <a:p>
            <a:pPr algn="ctr">
              <a:spcBef>
                <a:spcPts val="500"/>
              </a:spcBef>
              <a:spcAft>
                <a:spcPts val="500"/>
              </a:spcAft>
            </a:pPr>
            <a:r>
              <a:rPr lang="ru-RU" sz="1100" dirty="0">
                <a:solidFill>
                  <a:srgbClr val="414142"/>
                </a:solidFill>
                <a:latin typeface="Arial Black" panose="020B0A04020102020204" pitchFamily="34" charset="0"/>
                <a:cs typeface="Arial"/>
              </a:rPr>
              <a:t>Элементный анализ</a:t>
            </a:r>
            <a:endParaRPr lang="ru-RU" sz="1100" dirty="0">
              <a:solidFill>
                <a:srgbClr val="414142"/>
              </a:solidFill>
              <a:latin typeface="Arial Black" panose="020B0A04020102020204" pitchFamily="34" charset="0"/>
              <a:ea typeface="Calibri"/>
              <a:cs typeface="Times New Roman"/>
            </a:endParaRPr>
          </a:p>
        </p:txBody>
      </p:sp>
      <p:sp>
        <p:nvSpPr>
          <p:cNvPr id="16" name="Прямоугольник 15"/>
          <p:cNvSpPr/>
          <p:nvPr/>
        </p:nvSpPr>
        <p:spPr>
          <a:xfrm>
            <a:off x="2936736" y="285297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Сельское хозяйство</a:t>
            </a:r>
          </a:p>
        </p:txBody>
      </p:sp>
      <p:sp>
        <p:nvSpPr>
          <p:cNvPr id="17" name="Прямоугольник 16"/>
          <p:cNvSpPr/>
          <p:nvPr/>
        </p:nvSpPr>
        <p:spPr>
          <a:xfrm>
            <a:off x="2936736" y="306901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Климатические исследования</a:t>
            </a:r>
          </a:p>
        </p:txBody>
      </p:sp>
      <p:sp>
        <p:nvSpPr>
          <p:cNvPr id="18" name="Прямоугольник 17"/>
          <p:cNvSpPr/>
          <p:nvPr/>
        </p:nvSpPr>
        <p:spPr>
          <a:xfrm>
            <a:off x="2936736" y="328502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Клиническая химия</a:t>
            </a:r>
          </a:p>
        </p:txBody>
      </p:sp>
      <p:sp>
        <p:nvSpPr>
          <p:cNvPr id="19" name="Прямоугольник 18"/>
          <p:cNvSpPr/>
          <p:nvPr/>
        </p:nvSpPr>
        <p:spPr>
          <a:xfrm>
            <a:off x="2936736" y="350104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Медицинская диагностика</a:t>
            </a:r>
          </a:p>
        </p:txBody>
      </p:sp>
      <p:sp>
        <p:nvSpPr>
          <p:cNvPr id="20" name="Прямоугольник 19"/>
          <p:cNvSpPr/>
          <p:nvPr/>
        </p:nvSpPr>
        <p:spPr>
          <a:xfrm>
            <a:off x="2936984" y="371707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Пищевые продукты</a:t>
            </a:r>
          </a:p>
        </p:txBody>
      </p:sp>
      <p:sp>
        <p:nvSpPr>
          <p:cNvPr id="21" name="Прямоугольник 20"/>
          <p:cNvSpPr/>
          <p:nvPr/>
        </p:nvSpPr>
        <p:spPr>
          <a:xfrm>
            <a:off x="2936984" y="393309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Ароматические вещества</a:t>
            </a:r>
          </a:p>
        </p:txBody>
      </p:sp>
      <p:sp>
        <p:nvSpPr>
          <p:cNvPr id="22" name="Прямоугольник 21"/>
          <p:cNvSpPr/>
          <p:nvPr/>
        </p:nvSpPr>
        <p:spPr>
          <a:xfrm>
            <a:off x="2936984" y="414912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Алкогольные напитки</a:t>
            </a:r>
          </a:p>
        </p:txBody>
      </p:sp>
      <p:sp>
        <p:nvSpPr>
          <p:cNvPr id="23" name="Прямоугольник 22"/>
          <p:cNvSpPr/>
          <p:nvPr/>
        </p:nvSpPr>
        <p:spPr>
          <a:xfrm>
            <a:off x="2936984" y="436516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Допинг контроль</a:t>
            </a:r>
          </a:p>
        </p:txBody>
      </p:sp>
      <p:sp>
        <p:nvSpPr>
          <p:cNvPr id="24" name="Прямоугольник 23"/>
          <p:cNvSpPr/>
          <p:nvPr/>
        </p:nvSpPr>
        <p:spPr>
          <a:xfrm>
            <a:off x="2936984" y="458116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Геология</a:t>
            </a:r>
          </a:p>
        </p:txBody>
      </p:sp>
      <p:sp>
        <p:nvSpPr>
          <p:cNvPr id="25" name="Прямоугольник 24"/>
          <p:cNvSpPr/>
          <p:nvPr/>
        </p:nvSpPr>
        <p:spPr>
          <a:xfrm>
            <a:off x="2936984" y="479718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Гидрология</a:t>
            </a:r>
          </a:p>
        </p:txBody>
      </p:sp>
      <p:sp>
        <p:nvSpPr>
          <p:cNvPr id="26" name="Прямоугольник 25"/>
          <p:cNvSpPr/>
          <p:nvPr/>
        </p:nvSpPr>
        <p:spPr>
          <a:xfrm>
            <a:off x="2936984" y="501320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Петрография и минералогия</a:t>
            </a:r>
          </a:p>
        </p:txBody>
      </p:sp>
      <p:sp>
        <p:nvSpPr>
          <p:cNvPr id="27" name="Прямоугольник 26"/>
          <p:cNvSpPr/>
          <p:nvPr/>
        </p:nvSpPr>
        <p:spPr>
          <a:xfrm>
            <a:off x="2936984" y="522923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Нефть</a:t>
            </a:r>
          </a:p>
        </p:txBody>
      </p:sp>
      <p:sp>
        <p:nvSpPr>
          <p:cNvPr id="28" name="Прямоугольник 27"/>
          <p:cNvSpPr/>
          <p:nvPr/>
        </p:nvSpPr>
        <p:spPr>
          <a:xfrm>
            <a:off x="2936984" y="544524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Криминалистика</a:t>
            </a:r>
          </a:p>
        </p:txBody>
      </p:sp>
      <p:sp>
        <p:nvSpPr>
          <p:cNvPr id="29" name="Прямоугольник 28"/>
          <p:cNvSpPr/>
          <p:nvPr/>
        </p:nvSpPr>
        <p:spPr>
          <a:xfrm>
            <a:off x="5097224" y="285295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Геохронология</a:t>
            </a:r>
          </a:p>
        </p:txBody>
      </p:sp>
      <p:sp>
        <p:nvSpPr>
          <p:cNvPr id="30" name="Прямоугольник 29"/>
          <p:cNvSpPr/>
          <p:nvPr/>
        </p:nvSpPr>
        <p:spPr>
          <a:xfrm>
            <a:off x="5097224" y="306899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Ядерная энергетика</a:t>
            </a:r>
          </a:p>
        </p:txBody>
      </p:sp>
      <p:sp>
        <p:nvSpPr>
          <p:cNvPr id="31" name="Прямоугольник 30"/>
          <p:cNvSpPr/>
          <p:nvPr/>
        </p:nvSpPr>
        <p:spPr>
          <a:xfrm>
            <a:off x="5097224" y="328500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Контроль окружающей среды</a:t>
            </a:r>
          </a:p>
        </p:txBody>
      </p:sp>
      <p:sp>
        <p:nvSpPr>
          <p:cNvPr id="32" name="Прямоугольник 31"/>
          <p:cNvSpPr/>
          <p:nvPr/>
        </p:nvSpPr>
        <p:spPr>
          <a:xfrm>
            <a:off x="7257256" y="285297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Археология</a:t>
            </a:r>
          </a:p>
        </p:txBody>
      </p:sp>
      <p:sp>
        <p:nvSpPr>
          <p:cNvPr id="33" name="Прямоугольник 32"/>
          <p:cNvSpPr/>
          <p:nvPr/>
        </p:nvSpPr>
        <p:spPr>
          <a:xfrm>
            <a:off x="7257256" y="306901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Косметика</a:t>
            </a:r>
          </a:p>
        </p:txBody>
      </p:sp>
      <p:sp>
        <p:nvSpPr>
          <p:cNvPr id="34" name="Прямоугольник 33"/>
          <p:cNvSpPr/>
          <p:nvPr/>
        </p:nvSpPr>
        <p:spPr>
          <a:xfrm>
            <a:off x="7257256" y="328502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Экология</a:t>
            </a:r>
          </a:p>
        </p:txBody>
      </p:sp>
      <p:sp>
        <p:nvSpPr>
          <p:cNvPr id="35" name="Прямоугольник 34"/>
          <p:cNvSpPr/>
          <p:nvPr/>
        </p:nvSpPr>
        <p:spPr>
          <a:xfrm>
            <a:off x="7257256" y="350104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Общая химия</a:t>
            </a:r>
          </a:p>
        </p:txBody>
      </p:sp>
      <p:sp>
        <p:nvSpPr>
          <p:cNvPr id="36" name="Прямоугольник 35"/>
          <p:cNvSpPr/>
          <p:nvPr/>
        </p:nvSpPr>
        <p:spPr>
          <a:xfrm>
            <a:off x="7257504" y="371707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Металлургия</a:t>
            </a:r>
          </a:p>
        </p:txBody>
      </p:sp>
      <p:sp>
        <p:nvSpPr>
          <p:cNvPr id="37" name="Прямоугольник 36"/>
          <p:cNvSpPr/>
          <p:nvPr/>
        </p:nvSpPr>
        <p:spPr>
          <a:xfrm>
            <a:off x="7257504" y="393309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Ядерная энергетика</a:t>
            </a:r>
          </a:p>
        </p:txBody>
      </p:sp>
      <p:sp>
        <p:nvSpPr>
          <p:cNvPr id="38" name="Прямоугольник 37"/>
          <p:cNvSpPr/>
          <p:nvPr/>
        </p:nvSpPr>
        <p:spPr>
          <a:xfrm>
            <a:off x="7257504" y="414912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Геохимия</a:t>
            </a:r>
          </a:p>
        </p:txBody>
      </p:sp>
      <p:sp>
        <p:nvSpPr>
          <p:cNvPr id="39" name="Прямоугольник 38"/>
          <p:cNvSpPr/>
          <p:nvPr/>
        </p:nvSpPr>
        <p:spPr>
          <a:xfrm>
            <a:off x="7257504" y="436516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Продукты питания</a:t>
            </a:r>
          </a:p>
        </p:txBody>
      </p:sp>
      <p:sp>
        <p:nvSpPr>
          <p:cNvPr id="40" name="Прямоугольник 39"/>
          <p:cNvSpPr/>
          <p:nvPr/>
        </p:nvSpPr>
        <p:spPr>
          <a:xfrm>
            <a:off x="7257504" y="458116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Медицина и токсикология</a:t>
            </a:r>
          </a:p>
        </p:txBody>
      </p:sp>
      <p:sp>
        <p:nvSpPr>
          <p:cNvPr id="41" name="Прямоугольник 40"/>
          <p:cNvSpPr/>
          <p:nvPr/>
        </p:nvSpPr>
        <p:spPr>
          <a:xfrm>
            <a:off x="7257504" y="479718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Фармацевтика</a:t>
            </a:r>
          </a:p>
        </p:txBody>
      </p:sp>
      <p:sp>
        <p:nvSpPr>
          <p:cNvPr id="42" name="Прямоугольник 41"/>
          <p:cNvSpPr/>
          <p:nvPr/>
        </p:nvSpPr>
        <p:spPr>
          <a:xfrm>
            <a:off x="7257504" y="501320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Полупроводниковая </a:t>
            </a:r>
            <a:r>
              <a:rPr lang="ru-RU" sz="1100" dirty="0" err="1">
                <a:solidFill>
                  <a:srgbClr val="414142"/>
                </a:solidFill>
                <a:latin typeface="Arial Narrow" panose="020B0606020202030204" pitchFamily="34" charset="0"/>
              </a:rPr>
              <a:t>промыш</a:t>
            </a:r>
            <a:r>
              <a:rPr lang="ru-RU" sz="1100" dirty="0">
                <a:solidFill>
                  <a:srgbClr val="414142"/>
                </a:solidFill>
                <a:latin typeface="Arial Narrow" panose="020B0606020202030204" pitchFamily="34" charset="0"/>
              </a:rPr>
              <a:t>. </a:t>
            </a:r>
          </a:p>
        </p:txBody>
      </p:sp>
      <p:sp>
        <p:nvSpPr>
          <p:cNvPr id="43" name="Прямоугольник 42"/>
          <p:cNvSpPr/>
          <p:nvPr/>
        </p:nvSpPr>
        <p:spPr>
          <a:xfrm>
            <a:off x="7257504" y="522923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Криминалистика</a:t>
            </a:r>
          </a:p>
        </p:txBody>
      </p:sp>
      <p:sp>
        <p:nvSpPr>
          <p:cNvPr id="44" name="Прямоугольник 43"/>
          <p:cNvSpPr/>
          <p:nvPr/>
        </p:nvSpPr>
        <p:spPr>
          <a:xfrm>
            <a:off x="7257504" y="544524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Нефти и нефтепродукты</a:t>
            </a:r>
          </a:p>
        </p:txBody>
      </p:sp>
      <p:sp>
        <p:nvSpPr>
          <p:cNvPr id="45" name="Прямоугольник 44"/>
          <p:cNvSpPr/>
          <p:nvPr/>
        </p:nvSpPr>
        <p:spPr>
          <a:xfrm>
            <a:off x="767488" y="285293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Биохимия</a:t>
            </a:r>
          </a:p>
        </p:txBody>
      </p:sp>
      <p:sp>
        <p:nvSpPr>
          <p:cNvPr id="46" name="Прямоугольник 45"/>
          <p:cNvSpPr/>
          <p:nvPr/>
        </p:nvSpPr>
        <p:spPr>
          <a:xfrm>
            <a:off x="767488" y="306897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err="1">
                <a:solidFill>
                  <a:srgbClr val="414142"/>
                </a:solidFill>
                <a:latin typeface="Arial Narrow" panose="020B0606020202030204" pitchFamily="34" charset="0"/>
              </a:rPr>
              <a:t>Протеомика</a:t>
            </a:r>
            <a:endParaRPr lang="ru-RU" sz="1100" dirty="0">
              <a:solidFill>
                <a:srgbClr val="414142"/>
              </a:solidFill>
              <a:latin typeface="Arial Narrow" panose="020B0606020202030204" pitchFamily="34" charset="0"/>
            </a:endParaRPr>
          </a:p>
        </p:txBody>
      </p:sp>
      <p:sp>
        <p:nvSpPr>
          <p:cNvPr id="47" name="Прямоугольник 46"/>
          <p:cNvSpPr/>
          <p:nvPr/>
        </p:nvSpPr>
        <p:spPr>
          <a:xfrm>
            <a:off x="767488" y="328498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Клиническая химия</a:t>
            </a:r>
          </a:p>
        </p:txBody>
      </p:sp>
      <p:sp>
        <p:nvSpPr>
          <p:cNvPr id="48" name="Прямоугольник 47"/>
          <p:cNvSpPr/>
          <p:nvPr/>
        </p:nvSpPr>
        <p:spPr>
          <a:xfrm>
            <a:off x="767488" y="350100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Косметика</a:t>
            </a:r>
          </a:p>
        </p:txBody>
      </p:sp>
      <p:sp>
        <p:nvSpPr>
          <p:cNvPr id="49" name="Прямоугольник 48"/>
          <p:cNvSpPr/>
          <p:nvPr/>
        </p:nvSpPr>
        <p:spPr>
          <a:xfrm>
            <a:off x="767736" y="371703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Допинги, наркотики</a:t>
            </a:r>
          </a:p>
        </p:txBody>
      </p:sp>
      <p:sp>
        <p:nvSpPr>
          <p:cNvPr id="50" name="Прямоугольник 49"/>
          <p:cNvSpPr/>
          <p:nvPr/>
        </p:nvSpPr>
        <p:spPr>
          <a:xfrm>
            <a:off x="767736" y="3933056"/>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Контроль окружающей среды</a:t>
            </a:r>
          </a:p>
        </p:txBody>
      </p:sp>
      <p:sp>
        <p:nvSpPr>
          <p:cNvPr id="51" name="Прямоугольник 50"/>
          <p:cNvSpPr/>
          <p:nvPr/>
        </p:nvSpPr>
        <p:spPr>
          <a:xfrm>
            <a:off x="767736" y="414908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Пищевые продукты</a:t>
            </a:r>
          </a:p>
        </p:txBody>
      </p:sp>
      <p:sp>
        <p:nvSpPr>
          <p:cNvPr id="52" name="Прямоугольник 51"/>
          <p:cNvSpPr/>
          <p:nvPr/>
        </p:nvSpPr>
        <p:spPr>
          <a:xfrm>
            <a:off x="767736" y="436512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Сельское хозяйство</a:t>
            </a:r>
          </a:p>
        </p:txBody>
      </p:sp>
      <p:sp>
        <p:nvSpPr>
          <p:cNvPr id="53" name="Прямоугольник 52"/>
          <p:cNvSpPr/>
          <p:nvPr/>
        </p:nvSpPr>
        <p:spPr>
          <a:xfrm>
            <a:off x="767736" y="458112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Криминалистика</a:t>
            </a:r>
          </a:p>
        </p:txBody>
      </p:sp>
      <p:sp>
        <p:nvSpPr>
          <p:cNvPr id="54" name="Прямоугольник 53"/>
          <p:cNvSpPr/>
          <p:nvPr/>
        </p:nvSpPr>
        <p:spPr>
          <a:xfrm>
            <a:off x="767736" y="4797144"/>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Органическая химия</a:t>
            </a:r>
          </a:p>
        </p:txBody>
      </p:sp>
      <p:sp>
        <p:nvSpPr>
          <p:cNvPr id="55" name="Прямоугольник 54"/>
          <p:cNvSpPr/>
          <p:nvPr/>
        </p:nvSpPr>
        <p:spPr>
          <a:xfrm>
            <a:off x="767736" y="501316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Парфюмерия и </a:t>
            </a:r>
            <a:r>
              <a:rPr lang="ru-RU" sz="1100" dirty="0" err="1">
                <a:solidFill>
                  <a:srgbClr val="414142"/>
                </a:solidFill>
                <a:latin typeface="Arial Narrow" panose="020B0606020202030204" pitchFamily="34" charset="0"/>
              </a:rPr>
              <a:t>ароматизат</a:t>
            </a:r>
            <a:r>
              <a:rPr lang="ru-RU" sz="1100" dirty="0">
                <a:solidFill>
                  <a:srgbClr val="414142"/>
                </a:solidFill>
                <a:latin typeface="Arial Narrow" panose="020B0606020202030204" pitchFamily="34" charset="0"/>
              </a:rPr>
              <a:t>.</a:t>
            </a:r>
          </a:p>
        </p:txBody>
      </p:sp>
      <p:sp>
        <p:nvSpPr>
          <p:cNvPr id="56" name="Прямоугольник 55"/>
          <p:cNvSpPr/>
          <p:nvPr/>
        </p:nvSpPr>
        <p:spPr>
          <a:xfrm>
            <a:off x="767736" y="5229192"/>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Нефть и нефтехимия</a:t>
            </a:r>
          </a:p>
        </p:txBody>
      </p:sp>
      <p:sp>
        <p:nvSpPr>
          <p:cNvPr id="57" name="Прямоугольник 56"/>
          <p:cNvSpPr/>
          <p:nvPr/>
        </p:nvSpPr>
        <p:spPr>
          <a:xfrm>
            <a:off x="767736" y="544520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Фармацевтика</a:t>
            </a:r>
          </a:p>
        </p:txBody>
      </p:sp>
      <p:sp>
        <p:nvSpPr>
          <p:cNvPr id="58" name="Прямоугольник 57"/>
          <p:cNvSpPr/>
          <p:nvPr/>
        </p:nvSpPr>
        <p:spPr>
          <a:xfrm>
            <a:off x="767488" y="5661280"/>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Полимеры</a:t>
            </a:r>
          </a:p>
        </p:txBody>
      </p:sp>
      <p:sp>
        <p:nvSpPr>
          <p:cNvPr id="59" name="Прямоугольник 58"/>
          <p:cNvSpPr/>
          <p:nvPr/>
        </p:nvSpPr>
        <p:spPr>
          <a:xfrm>
            <a:off x="767488" y="5877288"/>
            <a:ext cx="1872000" cy="144000"/>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Токсикология</a:t>
            </a:r>
          </a:p>
        </p:txBody>
      </p:sp>
      <p:sp>
        <p:nvSpPr>
          <p:cNvPr id="60" name="Прямоугольник 59"/>
          <p:cNvSpPr/>
          <p:nvPr/>
        </p:nvSpPr>
        <p:spPr>
          <a:xfrm>
            <a:off x="7219906" y="2252774"/>
            <a:ext cx="1981342" cy="600164"/>
          </a:xfrm>
          <a:prstGeom prst="rect">
            <a:avLst/>
          </a:prstGeom>
        </p:spPr>
        <p:txBody>
          <a:bodyPr wrap="square">
            <a:spAutoFit/>
          </a:bodyPr>
          <a:lstStyle/>
          <a:p>
            <a:pPr algn="ctr">
              <a:spcBef>
                <a:spcPts val="500"/>
              </a:spcBef>
              <a:spcAft>
                <a:spcPts val="500"/>
              </a:spcAft>
            </a:pPr>
            <a:r>
              <a:rPr lang="ru-RU" sz="1100" b="1" dirty="0">
                <a:solidFill>
                  <a:srgbClr val="414142"/>
                </a:solidFill>
                <a:latin typeface="Arial Narrow" panose="020B0606020202030204" pitchFamily="34" charset="0"/>
                <a:cs typeface="Arial"/>
              </a:rPr>
              <a:t>Масс-спектрометры с индуктивно-связанной плазмой</a:t>
            </a:r>
            <a:endParaRPr lang="ru-RU" sz="1100" b="1" dirty="0">
              <a:solidFill>
                <a:srgbClr val="414142"/>
              </a:solidFill>
              <a:latin typeface="Arial Narrow" panose="020B0606020202030204" pitchFamily="34" charset="0"/>
              <a:ea typeface="Calibri"/>
              <a:cs typeface="Times New Roman"/>
            </a:endParaRPr>
          </a:p>
        </p:txBody>
      </p:sp>
      <p:sp>
        <p:nvSpPr>
          <p:cNvPr id="61" name="Прямоугольник 60"/>
          <p:cNvSpPr/>
          <p:nvPr/>
        </p:nvSpPr>
        <p:spPr>
          <a:xfrm>
            <a:off x="5025232" y="2350046"/>
            <a:ext cx="2016000" cy="430887"/>
          </a:xfrm>
          <a:prstGeom prst="rect">
            <a:avLst/>
          </a:prstGeom>
        </p:spPr>
        <p:txBody>
          <a:bodyPr wrap="square">
            <a:spAutoFit/>
          </a:bodyPr>
          <a:lstStyle/>
          <a:p>
            <a:pPr algn="ctr"/>
            <a:r>
              <a:rPr lang="ru-RU" sz="1100" b="1" dirty="0" err="1">
                <a:solidFill>
                  <a:srgbClr val="414142"/>
                </a:solidFill>
                <a:latin typeface="Arial Narrow" panose="020B0606020202030204" pitchFamily="34" charset="0"/>
                <a:cs typeface="Arial"/>
              </a:rPr>
              <a:t>Термоионизационные</a:t>
            </a:r>
            <a:r>
              <a:rPr lang="ru-RU" sz="1100" b="1" dirty="0">
                <a:solidFill>
                  <a:srgbClr val="414142"/>
                </a:solidFill>
                <a:latin typeface="Arial Narrow" panose="020B0606020202030204" pitchFamily="34" charset="0"/>
                <a:cs typeface="Arial"/>
              </a:rPr>
              <a:t> </a:t>
            </a:r>
          </a:p>
          <a:p>
            <a:pPr algn="ctr"/>
            <a:r>
              <a:rPr lang="ru-RU" sz="1100" b="1" dirty="0">
                <a:solidFill>
                  <a:srgbClr val="414142"/>
                </a:solidFill>
                <a:latin typeface="Arial Narrow" panose="020B0606020202030204" pitchFamily="34" charset="0"/>
                <a:cs typeface="Arial"/>
              </a:rPr>
              <a:t>масс-спектрометры</a:t>
            </a:r>
            <a:endParaRPr lang="ru-RU" sz="1100" b="1" dirty="0">
              <a:solidFill>
                <a:srgbClr val="414142"/>
              </a:solidFill>
              <a:latin typeface="Arial Narrow" panose="020B0606020202030204" pitchFamily="34" charset="0"/>
              <a:ea typeface="Calibri"/>
              <a:cs typeface="Times New Roman"/>
            </a:endParaRPr>
          </a:p>
        </p:txBody>
      </p:sp>
      <p:sp>
        <p:nvSpPr>
          <p:cNvPr id="62" name="Прямоугольник 61"/>
          <p:cNvSpPr/>
          <p:nvPr/>
        </p:nvSpPr>
        <p:spPr>
          <a:xfrm>
            <a:off x="2864768" y="2229688"/>
            <a:ext cx="2016570" cy="623248"/>
          </a:xfrm>
          <a:prstGeom prst="rect">
            <a:avLst/>
          </a:prstGeom>
        </p:spPr>
        <p:txBody>
          <a:bodyPr wrap="square">
            <a:spAutoFit/>
          </a:bodyPr>
          <a:lstStyle/>
          <a:p>
            <a:pPr algn="ctr"/>
            <a:r>
              <a:rPr lang="ru-RU" sz="1100" b="1" dirty="0">
                <a:solidFill>
                  <a:srgbClr val="414142"/>
                </a:solidFill>
                <a:latin typeface="Arial Narrow" panose="020B0606020202030204" pitchFamily="34" charset="0"/>
                <a:cs typeface="Arial"/>
              </a:rPr>
              <a:t>Масс-спектрометры для анализа стабильных изотопов в газовой фазе</a:t>
            </a:r>
            <a:endParaRPr lang="ru-RU" sz="1100" b="1" dirty="0">
              <a:solidFill>
                <a:srgbClr val="414142"/>
              </a:solidFill>
              <a:latin typeface="Arial Narrow" panose="020B0606020202030204" pitchFamily="34" charset="0"/>
              <a:ea typeface="Calibri"/>
              <a:cs typeface="Times New Roman"/>
            </a:endParaRPr>
          </a:p>
        </p:txBody>
      </p:sp>
      <p:sp>
        <p:nvSpPr>
          <p:cNvPr id="63" name="Прямоугольник 62"/>
          <p:cNvSpPr/>
          <p:nvPr/>
        </p:nvSpPr>
        <p:spPr>
          <a:xfrm>
            <a:off x="704752" y="2276877"/>
            <a:ext cx="2016000" cy="430887"/>
          </a:xfrm>
          <a:prstGeom prst="rect">
            <a:avLst/>
          </a:prstGeom>
        </p:spPr>
        <p:txBody>
          <a:bodyPr wrap="square">
            <a:spAutoFit/>
          </a:bodyPr>
          <a:lstStyle/>
          <a:p>
            <a:pPr algn="ctr"/>
            <a:r>
              <a:rPr lang="ru-RU" sz="1100" b="1" dirty="0">
                <a:solidFill>
                  <a:srgbClr val="414142"/>
                </a:solidFill>
                <a:latin typeface="Arial Narrow" panose="020B0606020202030204" pitchFamily="34" charset="0"/>
                <a:cs typeface="Arial"/>
              </a:rPr>
              <a:t>Хромато-масс-спектрометры. </a:t>
            </a:r>
          </a:p>
          <a:p>
            <a:pPr algn="ctr"/>
            <a:r>
              <a:rPr lang="ru-RU" sz="1100" b="1" dirty="0">
                <a:solidFill>
                  <a:srgbClr val="414142"/>
                </a:solidFill>
                <a:latin typeface="Arial Narrow" panose="020B0606020202030204" pitchFamily="34" charset="0"/>
                <a:cs typeface="Arial"/>
              </a:rPr>
              <a:t>ГХ и ЖХ системы.</a:t>
            </a:r>
            <a:endParaRPr lang="ru-RU" sz="1100" b="1" dirty="0">
              <a:solidFill>
                <a:srgbClr val="414142"/>
              </a:solidFill>
              <a:latin typeface="Arial Narrow" panose="020B0606020202030204" pitchFamily="34" charset="0"/>
              <a:ea typeface="Calibri"/>
              <a:cs typeface="Times New Roman"/>
            </a:endParaRPr>
          </a:p>
        </p:txBody>
      </p:sp>
      <p:sp>
        <p:nvSpPr>
          <p:cNvPr id="65" name="Прямоугольник 64"/>
          <p:cNvSpPr/>
          <p:nvPr/>
        </p:nvSpPr>
        <p:spPr>
          <a:xfrm>
            <a:off x="5097016" y="3501024"/>
            <a:ext cx="1872000" cy="360008"/>
          </a:xfrm>
          <a:prstGeom prst="rect">
            <a:avLst/>
          </a:prstGeom>
          <a:solidFill>
            <a:schemeClr val="accent2">
              <a:lumMod val="20000"/>
              <a:lumOff val="80000"/>
            </a:schemeClr>
          </a:solidFill>
          <a:effectLst/>
        </p:spPr>
        <p:style>
          <a:lnRef idx="1">
            <a:schemeClr val="accent2"/>
          </a:lnRef>
          <a:fillRef idx="2">
            <a:schemeClr val="accent2"/>
          </a:fillRef>
          <a:effectRef idx="1">
            <a:schemeClr val="accent2"/>
          </a:effectRef>
          <a:fontRef idx="minor">
            <a:schemeClr val="dk1"/>
          </a:fontRef>
        </p:style>
        <p:txBody>
          <a:bodyPr rtlCol="0" anchor="ctr"/>
          <a:lstStyle/>
          <a:p>
            <a:r>
              <a:rPr lang="ru-RU" sz="1100" dirty="0">
                <a:solidFill>
                  <a:srgbClr val="414142"/>
                </a:solidFill>
                <a:latin typeface="Arial Narrow" panose="020B0606020202030204" pitchFamily="34" charset="0"/>
              </a:rPr>
              <a:t>Изотопный анализ для научных исследований</a:t>
            </a:r>
          </a:p>
        </p:txBody>
      </p:sp>
      <p:sp>
        <p:nvSpPr>
          <p:cNvPr id="66" name="Прямоугольник 65"/>
          <p:cNvSpPr/>
          <p:nvPr/>
        </p:nvSpPr>
        <p:spPr>
          <a:xfrm>
            <a:off x="2864770" y="1412776"/>
            <a:ext cx="4176464" cy="4248504"/>
          </a:xfrm>
          <a:prstGeom prst="rect">
            <a:avLst/>
          </a:prstGeom>
          <a:noFill/>
          <a:ln w="1905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67" name="Прямоугольник 66"/>
          <p:cNvSpPr/>
          <p:nvPr/>
        </p:nvSpPr>
        <p:spPr>
          <a:xfrm>
            <a:off x="704530" y="1412776"/>
            <a:ext cx="2016224" cy="4685020"/>
          </a:xfrm>
          <a:prstGeom prst="rect">
            <a:avLst/>
          </a:prstGeom>
          <a:noFill/>
          <a:ln w="1905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68" name="Прямоугольник 67"/>
          <p:cNvSpPr/>
          <p:nvPr/>
        </p:nvSpPr>
        <p:spPr>
          <a:xfrm>
            <a:off x="7185248" y="1412776"/>
            <a:ext cx="2016000" cy="4248504"/>
          </a:xfrm>
          <a:prstGeom prst="rect">
            <a:avLst/>
          </a:prstGeom>
          <a:noFill/>
          <a:ln w="1905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69" name="Нашивка 68"/>
          <p:cNvSpPr/>
          <p:nvPr/>
        </p:nvSpPr>
        <p:spPr>
          <a:xfrm rot="5400000">
            <a:off x="5961004" y="1734469"/>
            <a:ext cx="144016" cy="75600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rgbClr val="414142"/>
              </a:solidFill>
            </a:endParaRPr>
          </a:p>
        </p:txBody>
      </p:sp>
      <p:sp>
        <p:nvSpPr>
          <p:cNvPr id="70" name="Нашивка 69"/>
          <p:cNvSpPr/>
          <p:nvPr/>
        </p:nvSpPr>
        <p:spPr>
          <a:xfrm rot="5400000">
            <a:off x="3800728" y="1734469"/>
            <a:ext cx="144016" cy="75600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rgbClr val="414142"/>
              </a:solidFill>
            </a:endParaRPr>
          </a:p>
        </p:txBody>
      </p:sp>
      <p:sp>
        <p:nvSpPr>
          <p:cNvPr id="71" name="Нашивка 70"/>
          <p:cNvSpPr/>
          <p:nvPr/>
        </p:nvSpPr>
        <p:spPr>
          <a:xfrm rot="5400000">
            <a:off x="8138569" y="1734469"/>
            <a:ext cx="144016" cy="75600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rgbClr val="414142"/>
              </a:solidFill>
            </a:endParaRPr>
          </a:p>
        </p:txBody>
      </p:sp>
      <p:sp>
        <p:nvSpPr>
          <p:cNvPr id="72" name="Нашивка 71"/>
          <p:cNvSpPr/>
          <p:nvPr/>
        </p:nvSpPr>
        <p:spPr>
          <a:xfrm rot="5400000">
            <a:off x="1640520" y="1734469"/>
            <a:ext cx="144016" cy="75600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rgbClr val="414142"/>
              </a:solidFill>
            </a:endParaRPr>
          </a:p>
        </p:txBody>
      </p:sp>
    </p:spTree>
    <p:extLst>
      <p:ext uri="{BB962C8B-B14F-4D97-AF65-F5344CB8AC3E}">
        <p14:creationId xmlns:p14="http://schemas.microsoft.com/office/powerpoint/2010/main" val="12243007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D7BC13D-20D9-EA41-BF45-E6D69AE1667C}"/>
              </a:ext>
            </a:extLst>
          </p:cNvPr>
          <p:cNvGraphicFramePr>
            <a:graphicFrameLocks noChangeAspect="1"/>
          </p:cNvGraphicFramePr>
          <p:nvPr>
            <p:custDataLst>
              <p:tags r:id="rId2"/>
            </p:custDataLst>
            <p:extLst>
              <p:ext uri="{D42A27DB-BD31-4B8C-83A1-F6EECF244321}">
                <p14:modId xmlns:p14="http://schemas.microsoft.com/office/powerpoint/2010/main" val="899283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193"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D81852D2-024C-1A49-9953-EFFEDB49AE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7D6E7F06-A76E-6D46-A855-8B097AC147D0}"/>
              </a:ext>
            </a:extLst>
          </p:cNvPr>
          <p:cNvSpPr>
            <a:spLocks noGrp="1"/>
          </p:cNvSpPr>
          <p:nvPr>
            <p:ph type="sldNum" sz="quarter" idx="10"/>
          </p:nvPr>
        </p:nvSpPr>
        <p:spPr/>
        <p:txBody>
          <a:bodyPr/>
          <a:lstStyle/>
          <a:p>
            <a:pPr>
              <a:defRPr/>
            </a:pPr>
            <a:fld id="{0CBF7037-F1D5-4994-9EE3-150DDAD8DB27}" type="slidenum">
              <a:rPr lang="ru-RU" smtClean="0">
                <a:solidFill>
                  <a:srgbClr val="003274"/>
                </a:solidFill>
              </a:rPr>
              <a:pPr>
                <a:defRPr/>
              </a:pPr>
              <a:t>7</a:t>
            </a:fld>
            <a:endParaRPr lang="ru-RU" dirty="0">
              <a:solidFill>
                <a:srgbClr val="003274"/>
              </a:solidFill>
            </a:endParaRPr>
          </a:p>
        </p:txBody>
      </p:sp>
      <p:sp>
        <p:nvSpPr>
          <p:cNvPr id="3" name="Title 2">
            <a:extLst>
              <a:ext uri="{FF2B5EF4-FFF2-40B4-BE49-F238E27FC236}">
                <a16:creationId xmlns:a16="http://schemas.microsoft.com/office/drawing/2014/main" id="{03CCBCE5-A7F6-654B-8FF0-138FA8080C89}"/>
              </a:ext>
            </a:extLst>
          </p:cNvPr>
          <p:cNvSpPr>
            <a:spLocks noGrp="1"/>
          </p:cNvSpPr>
          <p:nvPr>
            <p:ph type="title"/>
          </p:nvPr>
        </p:nvSpPr>
        <p:spPr>
          <a:xfrm>
            <a:off x="292100" y="253425"/>
            <a:ext cx="7243437" cy="584775"/>
          </a:xfrm>
        </p:spPr>
        <p:txBody>
          <a:bodyPr/>
          <a:lstStyle/>
          <a:p>
            <a:r>
              <a:rPr lang="ru-RU" dirty="0"/>
              <a:t>Рынок применения масс-спектрометров сегментирован по четырем ключевым конечным видам потребителей</a:t>
            </a:r>
          </a:p>
        </p:txBody>
      </p:sp>
      <p:sp>
        <p:nvSpPr>
          <p:cNvPr id="5" name="Rectangle 4">
            <a:extLst>
              <a:ext uri="{FF2B5EF4-FFF2-40B4-BE49-F238E27FC236}">
                <a16:creationId xmlns:a16="http://schemas.microsoft.com/office/drawing/2014/main" id="{3FEDCC59-EC99-6640-ACB6-5B9AF9C69A57}"/>
              </a:ext>
            </a:extLst>
          </p:cNvPr>
          <p:cNvSpPr/>
          <p:nvPr/>
        </p:nvSpPr>
        <p:spPr>
          <a:xfrm>
            <a:off x="292100" y="1757460"/>
            <a:ext cx="2503714" cy="6821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dirty="0"/>
              <a:t>Научная сфера и государство</a:t>
            </a:r>
          </a:p>
        </p:txBody>
      </p:sp>
      <p:sp>
        <p:nvSpPr>
          <p:cNvPr id="6" name="Rectangle 5">
            <a:extLst>
              <a:ext uri="{FF2B5EF4-FFF2-40B4-BE49-F238E27FC236}">
                <a16:creationId xmlns:a16="http://schemas.microsoft.com/office/drawing/2014/main" id="{14DD834E-EA63-874D-9A41-3A8ED50BDB11}"/>
              </a:ext>
            </a:extLst>
          </p:cNvPr>
          <p:cNvSpPr/>
          <p:nvPr/>
        </p:nvSpPr>
        <p:spPr>
          <a:xfrm>
            <a:off x="292100" y="2887155"/>
            <a:ext cx="2503714" cy="6821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dirty="0"/>
              <a:t>Медико-биологическая промышленность</a:t>
            </a:r>
          </a:p>
        </p:txBody>
      </p:sp>
      <p:sp>
        <p:nvSpPr>
          <p:cNvPr id="7" name="Rectangle 6">
            <a:extLst>
              <a:ext uri="{FF2B5EF4-FFF2-40B4-BE49-F238E27FC236}">
                <a16:creationId xmlns:a16="http://schemas.microsoft.com/office/drawing/2014/main" id="{4C596ADA-234A-5C4D-AFEA-00E9EB805B21}"/>
              </a:ext>
            </a:extLst>
          </p:cNvPr>
          <p:cNvSpPr/>
          <p:nvPr/>
        </p:nvSpPr>
        <p:spPr>
          <a:xfrm>
            <a:off x="292100" y="4016850"/>
            <a:ext cx="2503714" cy="6821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dirty="0"/>
              <a:t>Прочая промышленность</a:t>
            </a:r>
          </a:p>
        </p:txBody>
      </p:sp>
      <p:sp>
        <p:nvSpPr>
          <p:cNvPr id="8" name="Rectangle 7">
            <a:extLst>
              <a:ext uri="{FF2B5EF4-FFF2-40B4-BE49-F238E27FC236}">
                <a16:creationId xmlns:a16="http://schemas.microsoft.com/office/drawing/2014/main" id="{906FC5ED-64FE-7140-A09D-18A2C1B01CCD}"/>
              </a:ext>
            </a:extLst>
          </p:cNvPr>
          <p:cNvSpPr/>
          <p:nvPr/>
        </p:nvSpPr>
        <p:spPr>
          <a:xfrm>
            <a:off x="292100" y="5146546"/>
            <a:ext cx="2503714" cy="6821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dirty="0"/>
              <a:t>Прикладное применение</a:t>
            </a:r>
          </a:p>
        </p:txBody>
      </p:sp>
      <p:sp>
        <p:nvSpPr>
          <p:cNvPr id="9" name="Rectangle 8">
            <a:extLst>
              <a:ext uri="{FF2B5EF4-FFF2-40B4-BE49-F238E27FC236}">
                <a16:creationId xmlns:a16="http://schemas.microsoft.com/office/drawing/2014/main" id="{5FBE3CFE-D23D-954C-9563-AE29F3844E4F}"/>
              </a:ext>
            </a:extLst>
          </p:cNvPr>
          <p:cNvSpPr/>
          <p:nvPr/>
        </p:nvSpPr>
        <p:spPr>
          <a:xfrm>
            <a:off x="4060374" y="1757460"/>
            <a:ext cx="5566227" cy="68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5100" indent="-165100">
              <a:buFont typeface="Arial" panose="020B0604020202020204" pitchFamily="34" charset="0"/>
              <a:buChar char="•"/>
            </a:pPr>
            <a:r>
              <a:rPr lang="ru-RU" sz="1200" dirty="0">
                <a:solidFill>
                  <a:schemeClr val="accent6">
                    <a:lumMod val="75000"/>
                  </a:schemeClr>
                </a:solidFill>
              </a:rPr>
              <a:t>Научно-исследовательские институты, университетские исследовательские лаборатории компаний ядерной энергетики</a:t>
            </a:r>
          </a:p>
        </p:txBody>
      </p:sp>
      <p:sp>
        <p:nvSpPr>
          <p:cNvPr id="10" name="Rectangle 9">
            <a:extLst>
              <a:ext uri="{FF2B5EF4-FFF2-40B4-BE49-F238E27FC236}">
                <a16:creationId xmlns:a16="http://schemas.microsoft.com/office/drawing/2014/main" id="{6A7034FF-4E7B-4A4C-9957-0BBA75008722}"/>
              </a:ext>
            </a:extLst>
          </p:cNvPr>
          <p:cNvSpPr/>
          <p:nvPr/>
        </p:nvSpPr>
        <p:spPr>
          <a:xfrm>
            <a:off x="4060375" y="2887155"/>
            <a:ext cx="5566228" cy="68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5100" indent="-165100">
              <a:buFont typeface="Arial" panose="020B0604020202020204" pitchFamily="34" charset="0"/>
              <a:buChar char="•"/>
            </a:pPr>
            <a:r>
              <a:rPr lang="ru-RU" sz="1200" dirty="0">
                <a:solidFill>
                  <a:schemeClr val="accent6">
                    <a:lumMod val="75000"/>
                  </a:schemeClr>
                </a:solidFill>
              </a:rPr>
              <a:t>Фармацевтика, биотехнологии</a:t>
            </a:r>
            <a:r>
              <a:rPr lang="en-US" sz="1200" dirty="0">
                <a:solidFill>
                  <a:schemeClr val="accent6">
                    <a:lumMod val="75000"/>
                  </a:schemeClr>
                </a:solidFill>
              </a:rPr>
              <a:t>/</a:t>
            </a:r>
            <a:r>
              <a:rPr lang="ru-RU" sz="1200" dirty="0" err="1">
                <a:solidFill>
                  <a:schemeClr val="accent6">
                    <a:lumMod val="75000"/>
                  </a:schemeClr>
                </a:solidFill>
              </a:rPr>
              <a:t>биофармацевтика</a:t>
            </a:r>
            <a:r>
              <a:rPr lang="ru-RU" sz="1200" dirty="0">
                <a:solidFill>
                  <a:schemeClr val="accent6">
                    <a:lumMod val="75000"/>
                  </a:schemeClr>
                </a:solidFill>
              </a:rPr>
              <a:t>, медико-биологическая отрасль, контрактные исследовательские организации</a:t>
            </a:r>
          </a:p>
          <a:p>
            <a:pPr marL="165100" indent="-165100">
              <a:buFont typeface="Arial" panose="020B0604020202020204" pitchFamily="34" charset="0"/>
              <a:buChar char="•"/>
            </a:pPr>
            <a:r>
              <a:rPr lang="ru-RU" sz="1200" dirty="0">
                <a:solidFill>
                  <a:schemeClr val="accent6">
                    <a:lumMod val="75000"/>
                  </a:schemeClr>
                </a:solidFill>
              </a:rPr>
              <a:t>Драйвер высокой доли рынка: необходимость анализа сложных веществ</a:t>
            </a:r>
          </a:p>
        </p:txBody>
      </p:sp>
      <p:sp>
        <p:nvSpPr>
          <p:cNvPr id="11" name="Rectangle 10">
            <a:extLst>
              <a:ext uri="{FF2B5EF4-FFF2-40B4-BE49-F238E27FC236}">
                <a16:creationId xmlns:a16="http://schemas.microsoft.com/office/drawing/2014/main" id="{734228FA-E447-CD40-A754-82DB41903D98}"/>
              </a:ext>
            </a:extLst>
          </p:cNvPr>
          <p:cNvSpPr/>
          <p:nvPr/>
        </p:nvSpPr>
        <p:spPr>
          <a:xfrm>
            <a:off x="4060375" y="4016850"/>
            <a:ext cx="5566228" cy="68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5100" indent="-165100">
              <a:buFont typeface="Arial" panose="020B0604020202020204" pitchFamily="34" charset="0"/>
              <a:buChar char="•"/>
            </a:pPr>
            <a:r>
              <a:rPr lang="ru-RU" sz="1200" dirty="0">
                <a:solidFill>
                  <a:schemeClr val="accent6">
                    <a:lumMod val="75000"/>
                  </a:schemeClr>
                </a:solidFill>
              </a:rPr>
              <a:t>Химическая, нефтегазовая промышленность, производство полупроводников и электроники</a:t>
            </a:r>
          </a:p>
        </p:txBody>
      </p:sp>
      <p:sp>
        <p:nvSpPr>
          <p:cNvPr id="12" name="Rectangle 11">
            <a:extLst>
              <a:ext uri="{FF2B5EF4-FFF2-40B4-BE49-F238E27FC236}">
                <a16:creationId xmlns:a16="http://schemas.microsoft.com/office/drawing/2014/main" id="{228EF28D-49CE-4942-B062-619C021AD8E4}"/>
              </a:ext>
            </a:extLst>
          </p:cNvPr>
          <p:cNvSpPr/>
          <p:nvPr/>
        </p:nvSpPr>
        <p:spPr>
          <a:xfrm>
            <a:off x="4060375" y="5146546"/>
            <a:ext cx="5566228" cy="68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5100" indent="-165100">
              <a:buFont typeface="Arial" panose="020B0604020202020204" pitchFamily="34" charset="0"/>
              <a:buChar char="•"/>
            </a:pPr>
            <a:r>
              <a:rPr lang="ru-RU" sz="1200" dirty="0">
                <a:solidFill>
                  <a:schemeClr val="accent6">
                    <a:lumMod val="75000"/>
                  </a:schemeClr>
                </a:solidFill>
              </a:rPr>
              <a:t>Сельское хозяйство и пищевая промышленность, экологическое тестирование, криминалистика, клинические медицинские анализы</a:t>
            </a:r>
          </a:p>
        </p:txBody>
      </p:sp>
      <p:graphicFrame>
        <p:nvGraphicFramePr>
          <p:cNvPr id="15" name="Table 14">
            <a:extLst>
              <a:ext uri="{FF2B5EF4-FFF2-40B4-BE49-F238E27FC236}">
                <a16:creationId xmlns:a16="http://schemas.microsoft.com/office/drawing/2014/main" id="{7C5EC8F4-750D-D543-A86B-C8177534B04F}"/>
              </a:ext>
            </a:extLst>
          </p:cNvPr>
          <p:cNvGraphicFramePr>
            <a:graphicFrameLocks noGrp="1"/>
          </p:cNvGraphicFramePr>
          <p:nvPr>
            <p:extLst>
              <p:ext uri="{D42A27DB-BD31-4B8C-83A1-F6EECF244321}">
                <p14:modId xmlns:p14="http://schemas.microsoft.com/office/powerpoint/2010/main" val="2994660126"/>
              </p:ext>
            </p:extLst>
          </p:nvPr>
        </p:nvGraphicFramePr>
        <p:xfrm>
          <a:off x="2795813" y="1366395"/>
          <a:ext cx="1333363" cy="4465062"/>
        </p:xfrm>
        <a:graphic>
          <a:graphicData uri="http://schemas.openxmlformats.org/drawingml/2006/table">
            <a:tbl>
              <a:tblPr firstRow="1" bandRow="1">
                <a:tableStyleId>{5C22544A-7EE6-4342-B048-85BDC9FD1C3A}</a:tableStyleId>
              </a:tblPr>
              <a:tblGrid>
                <a:gridCol w="1333363">
                  <a:extLst>
                    <a:ext uri="{9D8B030D-6E8A-4147-A177-3AD203B41FA5}">
                      <a16:colId xmlns:a16="http://schemas.microsoft.com/office/drawing/2014/main" val="3085283338"/>
                    </a:ext>
                  </a:extLst>
                </a:gridCol>
              </a:tblGrid>
              <a:tr h="387643">
                <a:tc>
                  <a:txBody>
                    <a:bodyPr/>
                    <a:lstStyle/>
                    <a:p>
                      <a:pPr algn="ctr"/>
                      <a:r>
                        <a:rPr lang="ru-RU" sz="1200" dirty="0">
                          <a:solidFill>
                            <a:schemeClr val="tx1"/>
                          </a:solidFill>
                        </a:rPr>
                        <a:t>Доля рынка, %</a:t>
                      </a:r>
                    </a:p>
                  </a:txBody>
                  <a:tcPr>
                    <a:noFill/>
                  </a:tcPr>
                </a:tc>
                <a:extLst>
                  <a:ext uri="{0D108BD9-81ED-4DB2-BD59-A6C34878D82A}">
                    <a16:rowId xmlns:a16="http://schemas.microsoft.com/office/drawing/2014/main" val="2114364324"/>
                  </a:ext>
                </a:extLst>
              </a:tr>
              <a:tr h="684362">
                <a:tc>
                  <a:txBody>
                    <a:bodyPr/>
                    <a:lstStyle/>
                    <a:p>
                      <a:pPr algn="ctr"/>
                      <a:r>
                        <a:rPr lang="ru-RU" sz="1200" dirty="0">
                          <a:solidFill>
                            <a:schemeClr val="tx1"/>
                          </a:solidFill>
                        </a:rPr>
                        <a:t>25%</a:t>
                      </a:r>
                    </a:p>
                  </a:txBody>
                  <a:tcPr anchor="ctr">
                    <a:noFill/>
                  </a:tcPr>
                </a:tc>
                <a:extLst>
                  <a:ext uri="{0D108BD9-81ED-4DB2-BD59-A6C34878D82A}">
                    <a16:rowId xmlns:a16="http://schemas.microsoft.com/office/drawing/2014/main" val="2846133405"/>
                  </a:ext>
                </a:extLst>
              </a:tr>
              <a:tr h="460075">
                <a:tc>
                  <a:txBody>
                    <a:bodyPr/>
                    <a:lstStyle/>
                    <a:p>
                      <a:pPr algn="ctr"/>
                      <a:endParaRPr lang="ru-RU" sz="1200" dirty="0">
                        <a:solidFill>
                          <a:schemeClr val="tx1"/>
                        </a:solidFill>
                      </a:endParaRPr>
                    </a:p>
                  </a:txBody>
                  <a:tcPr anchor="ctr">
                    <a:noFill/>
                  </a:tcPr>
                </a:tc>
                <a:extLst>
                  <a:ext uri="{0D108BD9-81ED-4DB2-BD59-A6C34878D82A}">
                    <a16:rowId xmlns:a16="http://schemas.microsoft.com/office/drawing/2014/main" val="425420724"/>
                  </a:ext>
                </a:extLst>
              </a:tr>
              <a:tr h="667110">
                <a:tc>
                  <a:txBody>
                    <a:bodyPr/>
                    <a:lstStyle/>
                    <a:p>
                      <a:pPr algn="ctr"/>
                      <a:r>
                        <a:rPr lang="ru-RU" sz="1200" dirty="0">
                          <a:solidFill>
                            <a:schemeClr val="tx1"/>
                          </a:solidFill>
                        </a:rPr>
                        <a:t>40%</a:t>
                      </a:r>
                    </a:p>
                  </a:txBody>
                  <a:tcPr anchor="ctr">
                    <a:noFill/>
                  </a:tcPr>
                </a:tc>
                <a:extLst>
                  <a:ext uri="{0D108BD9-81ED-4DB2-BD59-A6C34878D82A}">
                    <a16:rowId xmlns:a16="http://schemas.microsoft.com/office/drawing/2014/main" val="992350304"/>
                  </a:ext>
                </a:extLst>
              </a:tr>
              <a:tr h="454324">
                <a:tc>
                  <a:txBody>
                    <a:bodyPr/>
                    <a:lstStyle/>
                    <a:p>
                      <a:pPr algn="ctr"/>
                      <a:endParaRPr lang="ru-RU" sz="1200">
                        <a:solidFill>
                          <a:schemeClr val="tx1"/>
                        </a:solidFill>
                      </a:endParaRPr>
                    </a:p>
                  </a:txBody>
                  <a:tcPr anchor="ctr">
                    <a:noFill/>
                  </a:tcPr>
                </a:tc>
                <a:extLst>
                  <a:ext uri="{0D108BD9-81ED-4DB2-BD59-A6C34878D82A}">
                    <a16:rowId xmlns:a16="http://schemas.microsoft.com/office/drawing/2014/main" val="1846903971"/>
                  </a:ext>
                </a:extLst>
              </a:tr>
              <a:tr h="690114">
                <a:tc>
                  <a:txBody>
                    <a:bodyPr/>
                    <a:lstStyle/>
                    <a:p>
                      <a:pPr algn="ctr"/>
                      <a:r>
                        <a:rPr lang="ru-RU" sz="1200" dirty="0">
                          <a:solidFill>
                            <a:schemeClr val="tx1"/>
                          </a:solidFill>
                        </a:rPr>
                        <a:t>9%</a:t>
                      </a:r>
                    </a:p>
                  </a:txBody>
                  <a:tcPr anchor="ctr">
                    <a:noFill/>
                  </a:tcPr>
                </a:tc>
                <a:extLst>
                  <a:ext uri="{0D108BD9-81ED-4DB2-BD59-A6C34878D82A}">
                    <a16:rowId xmlns:a16="http://schemas.microsoft.com/office/drawing/2014/main" val="1721957997"/>
                  </a:ext>
                </a:extLst>
              </a:tr>
              <a:tr h="448573">
                <a:tc>
                  <a:txBody>
                    <a:bodyPr/>
                    <a:lstStyle/>
                    <a:p>
                      <a:pPr algn="ctr"/>
                      <a:endParaRPr lang="ru-RU" sz="1200">
                        <a:solidFill>
                          <a:schemeClr val="tx1"/>
                        </a:solidFill>
                      </a:endParaRPr>
                    </a:p>
                  </a:txBody>
                  <a:tcPr anchor="ctr">
                    <a:noFill/>
                  </a:tcPr>
                </a:tc>
                <a:extLst>
                  <a:ext uri="{0D108BD9-81ED-4DB2-BD59-A6C34878D82A}">
                    <a16:rowId xmlns:a16="http://schemas.microsoft.com/office/drawing/2014/main" val="3919868596"/>
                  </a:ext>
                </a:extLst>
              </a:tr>
              <a:tr h="672861">
                <a:tc>
                  <a:txBody>
                    <a:bodyPr/>
                    <a:lstStyle/>
                    <a:p>
                      <a:pPr algn="ctr"/>
                      <a:r>
                        <a:rPr lang="ru-RU" sz="1200" dirty="0">
                          <a:solidFill>
                            <a:schemeClr val="tx1"/>
                          </a:solidFill>
                        </a:rPr>
                        <a:t>26%</a:t>
                      </a:r>
                    </a:p>
                  </a:txBody>
                  <a:tcPr anchor="ctr">
                    <a:noFill/>
                  </a:tcPr>
                </a:tc>
                <a:extLst>
                  <a:ext uri="{0D108BD9-81ED-4DB2-BD59-A6C34878D82A}">
                    <a16:rowId xmlns:a16="http://schemas.microsoft.com/office/drawing/2014/main" val="4094002600"/>
                  </a:ext>
                </a:extLst>
              </a:tr>
            </a:tbl>
          </a:graphicData>
        </a:graphic>
      </p:graphicFrame>
      <p:sp>
        <p:nvSpPr>
          <p:cNvPr id="16" name="Text Placeholder 3">
            <a:extLst>
              <a:ext uri="{FF2B5EF4-FFF2-40B4-BE49-F238E27FC236}">
                <a16:creationId xmlns:a16="http://schemas.microsoft.com/office/drawing/2014/main" id="{E95FF8B2-D01D-7640-B82F-C1E9DE2AD3DA}"/>
              </a:ext>
            </a:extLst>
          </p:cNvPr>
          <p:cNvSpPr>
            <a:spLocks noGrp="1"/>
          </p:cNvSpPr>
          <p:nvPr>
            <p:ph type="body" sz="quarter" idx="11"/>
          </p:nvPr>
        </p:nvSpPr>
        <p:spPr>
          <a:xfrm>
            <a:off x="292100" y="6293078"/>
            <a:ext cx="9334500" cy="107722"/>
          </a:xfrm>
        </p:spPr>
        <p:txBody>
          <a:bodyPr/>
          <a:lstStyle/>
          <a:p>
            <a:r>
              <a:rPr lang="ru-RU" dirty="0"/>
              <a:t>Источник: отчет </a:t>
            </a:r>
            <a:r>
              <a:rPr lang="en-US" dirty="0"/>
              <a:t>Frost &amp; Sullivan </a:t>
            </a:r>
            <a:r>
              <a:rPr lang="ru-RU" dirty="0"/>
              <a:t>”</a:t>
            </a:r>
            <a:r>
              <a:rPr lang="en" dirty="0"/>
              <a:t>Global Mass Spectrometry Market, Forecast to 2024</a:t>
            </a:r>
            <a:r>
              <a:rPr lang="ru-RU" dirty="0"/>
              <a:t>”</a:t>
            </a:r>
            <a:endParaRPr lang="en" dirty="0"/>
          </a:p>
        </p:txBody>
      </p:sp>
      <p:pic>
        <p:nvPicPr>
          <p:cNvPr id="1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8768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04768F0-5E5F-0A4A-9134-CACC7219988C}"/>
              </a:ext>
            </a:extLst>
          </p:cNvPr>
          <p:cNvGraphicFramePr>
            <a:graphicFrameLocks noChangeAspect="1"/>
          </p:cNvGraphicFramePr>
          <p:nvPr>
            <p:custDataLst>
              <p:tags r:id="rId2"/>
            </p:custDataLst>
            <p:extLst>
              <p:ext uri="{D42A27DB-BD31-4B8C-83A1-F6EECF244321}">
                <p14:modId xmlns:p14="http://schemas.microsoft.com/office/powerpoint/2010/main" val="2996322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733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1D55E42-2B83-7C4D-871A-381E45733A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F1B64FF3-2D07-874B-8F78-6CD6A6D7AE5F}"/>
              </a:ext>
            </a:extLst>
          </p:cNvPr>
          <p:cNvSpPr>
            <a:spLocks noGrp="1"/>
          </p:cNvSpPr>
          <p:nvPr>
            <p:ph type="sldNum" sz="quarter" idx="10"/>
          </p:nvPr>
        </p:nvSpPr>
        <p:spPr/>
        <p:txBody>
          <a:bodyPr/>
          <a:lstStyle/>
          <a:p>
            <a:fld id="{0CBF7037-F1D5-4994-9EE3-150DDAD8DB27}" type="slidenum">
              <a:rPr lang="ru-RU" smtClean="0"/>
              <a:pPr/>
              <a:t>8</a:t>
            </a:fld>
            <a:endParaRPr lang="ru-RU" dirty="0"/>
          </a:p>
        </p:txBody>
      </p:sp>
      <p:sp>
        <p:nvSpPr>
          <p:cNvPr id="3" name="Title 2">
            <a:extLst>
              <a:ext uri="{FF2B5EF4-FFF2-40B4-BE49-F238E27FC236}">
                <a16:creationId xmlns:a16="http://schemas.microsoft.com/office/drawing/2014/main" id="{98088534-D23D-E346-8FDB-4DBE0F2944D1}"/>
              </a:ext>
            </a:extLst>
          </p:cNvPr>
          <p:cNvSpPr>
            <a:spLocks noGrp="1"/>
          </p:cNvSpPr>
          <p:nvPr>
            <p:ph type="title"/>
          </p:nvPr>
        </p:nvSpPr>
        <p:spPr>
          <a:xfrm>
            <a:off x="292100" y="253425"/>
            <a:ext cx="8509000" cy="584775"/>
          </a:xfrm>
        </p:spPr>
        <p:txBody>
          <a:bodyPr/>
          <a:lstStyle/>
          <a:p>
            <a:r>
              <a:rPr lang="ru-RU" dirty="0"/>
              <a:t>Потребность целевых рынков РФ в масс-спектрометрах складывается из трех основных направлений</a:t>
            </a:r>
          </a:p>
        </p:txBody>
      </p:sp>
      <p:sp>
        <p:nvSpPr>
          <p:cNvPr id="15" name="Text Placeholder 14">
            <a:extLst>
              <a:ext uri="{FF2B5EF4-FFF2-40B4-BE49-F238E27FC236}">
                <a16:creationId xmlns:a16="http://schemas.microsoft.com/office/drawing/2014/main" id="{78EE8DD0-AB24-1C4E-81A6-AF4EDF8EA15D}"/>
              </a:ext>
            </a:extLst>
          </p:cNvPr>
          <p:cNvSpPr>
            <a:spLocks noGrp="1"/>
          </p:cNvSpPr>
          <p:nvPr>
            <p:ph type="body" sz="quarter" idx="11"/>
          </p:nvPr>
        </p:nvSpPr>
        <p:spPr>
          <a:xfrm>
            <a:off x="292100" y="5969913"/>
            <a:ext cx="9334500" cy="430887"/>
          </a:xfrm>
        </p:spPr>
        <p:txBody>
          <a:bodyPr/>
          <a:lstStyle/>
          <a:p>
            <a:r>
              <a:rPr lang="ru-RU" dirty="0"/>
              <a:t>1. По результатам анализа результатов запроса, направленного в 2019 году по предприятиям ГК Росатом </a:t>
            </a:r>
            <a:r>
              <a:rPr lang="en-US" dirty="0"/>
              <a:t>| 2. </a:t>
            </a:r>
            <a:r>
              <a:rPr lang="ru-RU" dirty="0"/>
              <a:t>По результатам анализа данных таможенной статистики импорта в РФ за 2017 год по кодам 9027</a:t>
            </a:r>
            <a:r>
              <a:rPr lang="en-US" dirty="0"/>
              <a:t>. </a:t>
            </a:r>
            <a:r>
              <a:rPr lang="ru-RU" dirty="0"/>
              <a:t>Включены также </a:t>
            </a:r>
            <a:r>
              <a:rPr lang="en-US" dirty="0"/>
              <a:t>ICP-OES</a:t>
            </a:r>
            <a:r>
              <a:rPr lang="ru-RU" dirty="0"/>
              <a:t>, заменой которых являются рассматриваемые в Программе масс-спектрометры с двойной фокусировкой </a:t>
            </a:r>
            <a:r>
              <a:rPr lang="en-US" dirty="0"/>
              <a:t>| 3. </a:t>
            </a:r>
            <a:r>
              <a:rPr lang="ru-RU" dirty="0"/>
              <a:t>Оценка получена исходя из общего количества масс-спектрометров, произведенных украинским предприятием АО </a:t>
            </a:r>
            <a:r>
              <a:rPr lang="en-US" dirty="0"/>
              <a:t>“</a:t>
            </a:r>
            <a:r>
              <a:rPr lang="en-US" dirty="0" err="1"/>
              <a:t>Selmi</a:t>
            </a:r>
            <a:r>
              <a:rPr lang="en-US" dirty="0"/>
              <a:t>”</a:t>
            </a:r>
            <a:r>
              <a:rPr lang="ru-RU" dirty="0"/>
              <a:t> (7200 приборов);</a:t>
            </a:r>
            <a:r>
              <a:rPr lang="en-US" dirty="0"/>
              <a:t> </a:t>
            </a:r>
            <a:r>
              <a:rPr lang="ru-RU" dirty="0"/>
              <a:t>доли приборов, требующих модернизации (</a:t>
            </a:r>
            <a:r>
              <a:rPr lang="en-US" dirty="0"/>
              <a:t>~25%)</a:t>
            </a:r>
            <a:r>
              <a:rPr lang="ru-RU" dirty="0"/>
              <a:t>;</a:t>
            </a:r>
            <a:r>
              <a:rPr lang="en-US" dirty="0"/>
              <a:t> </a:t>
            </a:r>
            <a:r>
              <a:rPr lang="ru-RU" dirty="0"/>
              <a:t>оценки приборов, находящихся в эксплуатации (50%); оценки доли приборов, поставленных потребителям на территории РФ (50%). Из оценки также исключена потребность в модернизации в контуре ГК</a:t>
            </a:r>
          </a:p>
        </p:txBody>
      </p:sp>
      <p:sp>
        <p:nvSpPr>
          <p:cNvPr id="7" name="Прямоугольник 11">
            <a:extLst>
              <a:ext uri="{FF2B5EF4-FFF2-40B4-BE49-F238E27FC236}">
                <a16:creationId xmlns:a16="http://schemas.microsoft.com/office/drawing/2014/main" id="{AFF71F5F-E1B8-1545-952A-A4367FB88C47}"/>
              </a:ext>
            </a:extLst>
          </p:cNvPr>
          <p:cNvSpPr/>
          <p:nvPr/>
        </p:nvSpPr>
        <p:spPr>
          <a:xfrm>
            <a:off x="360122" y="1740809"/>
            <a:ext cx="2968335" cy="276999"/>
          </a:xfrm>
          <a:prstGeom prst="rect">
            <a:avLst/>
          </a:prstGeom>
        </p:spPr>
        <p:txBody>
          <a:bodyPr wrap="square">
            <a:spAutoFit/>
          </a:bodyPr>
          <a:lstStyle/>
          <a:p>
            <a:r>
              <a:rPr lang="ru-RU" sz="1200" b="1" dirty="0">
                <a:cs typeface="Calibri" pitchFamily="34" charset="0"/>
              </a:rPr>
              <a:t>Спрос в контуре ГК Росатом</a:t>
            </a:r>
            <a:r>
              <a:rPr lang="ru-RU" sz="1200" b="1" baseline="30000" dirty="0">
                <a:cs typeface="Calibri" pitchFamily="34" charset="0"/>
              </a:rPr>
              <a:t>1</a:t>
            </a:r>
          </a:p>
        </p:txBody>
      </p:sp>
      <p:sp>
        <p:nvSpPr>
          <p:cNvPr id="8" name="Прямоугольник 8">
            <a:extLst>
              <a:ext uri="{FF2B5EF4-FFF2-40B4-BE49-F238E27FC236}">
                <a16:creationId xmlns:a16="http://schemas.microsoft.com/office/drawing/2014/main" id="{0F32EA84-1575-E943-B465-CAB4C54A23E8}"/>
              </a:ext>
            </a:extLst>
          </p:cNvPr>
          <p:cNvSpPr/>
          <p:nvPr/>
        </p:nvSpPr>
        <p:spPr>
          <a:xfrm>
            <a:off x="360122" y="2208901"/>
            <a:ext cx="3037869" cy="2431435"/>
          </a:xfrm>
          <a:prstGeom prst="rect">
            <a:avLst/>
          </a:prstGeom>
        </p:spPr>
        <p:txBody>
          <a:bodyPr wrap="square">
            <a:spAutoFit/>
          </a:bodyPr>
          <a:lstStyle/>
          <a:p>
            <a:pPr>
              <a:spcBef>
                <a:spcPts val="600"/>
              </a:spcBef>
              <a:spcAft>
                <a:spcPts val="600"/>
              </a:spcAft>
            </a:pPr>
            <a:r>
              <a:rPr lang="ru-RU" sz="1200" dirty="0">
                <a:solidFill>
                  <a:schemeClr val="accent2">
                    <a:lumMod val="50000"/>
                  </a:schemeClr>
                </a:solidFill>
              </a:rPr>
              <a:t>ГК Росатом является крупным потребителем масс-спектрометрического оборудования:</a:t>
            </a:r>
          </a:p>
          <a:p>
            <a:pPr marL="171450" indent="-171450">
              <a:spcBef>
                <a:spcPts val="600"/>
              </a:spcBef>
              <a:spcAft>
                <a:spcPts val="600"/>
              </a:spcAft>
              <a:buFont typeface="Arial" panose="020B0604020202020204" pitchFamily="34" charset="0"/>
              <a:buChar char="•"/>
            </a:pPr>
            <a:r>
              <a:rPr lang="ru-RU" sz="1200" dirty="0">
                <a:solidFill>
                  <a:schemeClr val="accent2">
                    <a:lumMod val="50000"/>
                  </a:schemeClr>
                </a:solidFill>
              </a:rPr>
              <a:t>На предприятиях ГК находится свыше 220 различных типов масс-спектрометров – </a:t>
            </a:r>
            <a:r>
              <a:rPr lang="ru-RU" sz="1200" dirty="0" err="1">
                <a:solidFill>
                  <a:schemeClr val="accent2">
                    <a:lumMod val="50000"/>
                  </a:schemeClr>
                </a:solidFill>
              </a:rPr>
              <a:t>газофазных</a:t>
            </a:r>
            <a:r>
              <a:rPr lang="ru-RU" sz="1200" dirty="0">
                <a:solidFill>
                  <a:schemeClr val="accent2">
                    <a:lumMod val="50000"/>
                  </a:schemeClr>
                </a:solidFill>
              </a:rPr>
              <a:t>, твердофазных, жидкостных</a:t>
            </a:r>
          </a:p>
          <a:p>
            <a:pPr>
              <a:spcBef>
                <a:spcPts val="600"/>
              </a:spcBef>
              <a:spcAft>
                <a:spcPts val="600"/>
              </a:spcAft>
            </a:pPr>
            <a:r>
              <a:rPr lang="ru-RU" sz="1200" dirty="0">
                <a:solidFill>
                  <a:schemeClr val="accent2">
                    <a:lumMod val="50000"/>
                  </a:schemeClr>
                </a:solidFill>
              </a:rPr>
              <a:t>Текущая потребность предприятий ГК в новых масс-спектрометрах составляет </a:t>
            </a:r>
            <a:r>
              <a:rPr lang="en-US" sz="1200" dirty="0">
                <a:solidFill>
                  <a:schemeClr val="accent2">
                    <a:lumMod val="50000"/>
                  </a:schemeClr>
                </a:solidFill>
              </a:rPr>
              <a:t>~</a:t>
            </a:r>
            <a:r>
              <a:rPr lang="ru-RU" sz="1200" dirty="0">
                <a:solidFill>
                  <a:schemeClr val="accent2">
                    <a:lumMod val="50000"/>
                  </a:schemeClr>
                </a:solidFill>
              </a:rPr>
              <a:t>75</a:t>
            </a:r>
            <a:r>
              <a:rPr lang="en-US" sz="1200" dirty="0">
                <a:solidFill>
                  <a:schemeClr val="accent2">
                    <a:lumMod val="50000"/>
                  </a:schemeClr>
                </a:solidFill>
              </a:rPr>
              <a:t> </a:t>
            </a:r>
            <a:r>
              <a:rPr lang="ru-RU" sz="1200" dirty="0">
                <a:solidFill>
                  <a:schemeClr val="accent2">
                    <a:lumMod val="50000"/>
                  </a:schemeClr>
                </a:solidFill>
              </a:rPr>
              <a:t>штук до 2028 г., преимущественно для изотопного и элементного анализа</a:t>
            </a:r>
          </a:p>
        </p:txBody>
      </p:sp>
      <p:sp>
        <p:nvSpPr>
          <p:cNvPr id="9" name="Прямоугольник 11">
            <a:extLst>
              <a:ext uri="{FF2B5EF4-FFF2-40B4-BE49-F238E27FC236}">
                <a16:creationId xmlns:a16="http://schemas.microsoft.com/office/drawing/2014/main" id="{093AF4FD-0A2F-EC4C-ABAB-5A93E410D033}"/>
              </a:ext>
            </a:extLst>
          </p:cNvPr>
          <p:cNvSpPr/>
          <p:nvPr/>
        </p:nvSpPr>
        <p:spPr>
          <a:xfrm>
            <a:off x="3509193" y="1740809"/>
            <a:ext cx="2968335" cy="276999"/>
          </a:xfrm>
          <a:prstGeom prst="rect">
            <a:avLst/>
          </a:prstGeom>
        </p:spPr>
        <p:txBody>
          <a:bodyPr wrap="square">
            <a:spAutoFit/>
          </a:bodyPr>
          <a:lstStyle/>
          <a:p>
            <a:r>
              <a:rPr lang="ru-RU" sz="1200" b="1" dirty="0">
                <a:cs typeface="Calibri" pitchFamily="34" charset="0"/>
              </a:rPr>
              <a:t>Российский спрос вне контура ГК</a:t>
            </a:r>
            <a:endParaRPr lang="ru-RU" sz="1200" b="1" baseline="30000" dirty="0">
              <a:cs typeface="Calibri" pitchFamily="34" charset="0"/>
            </a:endParaRPr>
          </a:p>
        </p:txBody>
      </p:sp>
      <p:sp>
        <p:nvSpPr>
          <p:cNvPr id="10" name="Прямоугольник 10">
            <a:extLst>
              <a:ext uri="{FF2B5EF4-FFF2-40B4-BE49-F238E27FC236}">
                <a16:creationId xmlns:a16="http://schemas.microsoft.com/office/drawing/2014/main" id="{ACD20E1B-1A48-3A45-9EF3-688981FE301D}"/>
              </a:ext>
            </a:extLst>
          </p:cNvPr>
          <p:cNvSpPr/>
          <p:nvPr/>
        </p:nvSpPr>
        <p:spPr>
          <a:xfrm>
            <a:off x="3509193" y="2208901"/>
            <a:ext cx="2968335" cy="1908215"/>
          </a:xfrm>
          <a:prstGeom prst="rect">
            <a:avLst/>
          </a:prstGeom>
        </p:spPr>
        <p:txBody>
          <a:bodyPr wrap="square">
            <a:spAutoFit/>
          </a:bodyPr>
          <a:lstStyle/>
          <a:p>
            <a:pPr>
              <a:spcBef>
                <a:spcPts val="600"/>
              </a:spcBef>
              <a:spcAft>
                <a:spcPts val="600"/>
              </a:spcAft>
            </a:pPr>
            <a:r>
              <a:rPr lang="ru-RU" sz="1200" dirty="0">
                <a:solidFill>
                  <a:schemeClr val="accent2">
                    <a:lumMod val="50000"/>
                  </a:schemeClr>
                </a:solidFill>
              </a:rPr>
              <a:t>Объем импорта масс-спектрометров в целевых сегментах рынка составляет не менее 1</a:t>
            </a:r>
            <a:r>
              <a:rPr lang="en-US" sz="1200" dirty="0">
                <a:solidFill>
                  <a:schemeClr val="accent2">
                    <a:lumMod val="50000"/>
                  </a:schemeClr>
                </a:solidFill>
              </a:rPr>
              <a:t>50</a:t>
            </a:r>
            <a:r>
              <a:rPr lang="ru-RU" sz="1200" dirty="0">
                <a:solidFill>
                  <a:schemeClr val="accent2">
                    <a:lumMod val="50000"/>
                  </a:schemeClr>
                </a:solidFill>
              </a:rPr>
              <a:t> штук в год объемом </a:t>
            </a:r>
            <a:r>
              <a:rPr lang="en-US" sz="1200" dirty="0">
                <a:solidFill>
                  <a:schemeClr val="accent2">
                    <a:lumMod val="50000"/>
                  </a:schemeClr>
                </a:solidFill>
              </a:rPr>
              <a:t>&gt;</a:t>
            </a:r>
            <a:r>
              <a:rPr lang="ru-RU" sz="1200" dirty="0">
                <a:solidFill>
                  <a:schemeClr val="accent2">
                    <a:lumMod val="50000"/>
                  </a:schemeClr>
                </a:solidFill>
              </a:rPr>
              <a:t>1</a:t>
            </a:r>
            <a:r>
              <a:rPr lang="en-US" sz="1200" dirty="0">
                <a:solidFill>
                  <a:schemeClr val="accent2">
                    <a:lumMod val="50000"/>
                  </a:schemeClr>
                </a:solidFill>
              </a:rPr>
              <a:t>,7</a:t>
            </a:r>
            <a:r>
              <a:rPr lang="ru-RU" sz="1200" dirty="0">
                <a:solidFill>
                  <a:schemeClr val="accent2">
                    <a:lumMod val="50000"/>
                  </a:schemeClr>
                </a:solidFill>
              </a:rPr>
              <a:t> млрд рублей </a:t>
            </a:r>
            <a:r>
              <a:rPr lang="en-US" sz="1200" dirty="0">
                <a:solidFill>
                  <a:schemeClr val="accent2">
                    <a:lumMod val="50000"/>
                  </a:schemeClr>
                </a:solidFill>
              </a:rPr>
              <a:t>/</a:t>
            </a:r>
            <a:r>
              <a:rPr lang="ru-RU" sz="1200" dirty="0">
                <a:solidFill>
                  <a:schemeClr val="accent2">
                    <a:lumMod val="50000"/>
                  </a:schemeClr>
                </a:solidFill>
              </a:rPr>
              <a:t> год</a:t>
            </a:r>
            <a:r>
              <a:rPr lang="ru-RU" sz="1200" baseline="30000" dirty="0">
                <a:solidFill>
                  <a:schemeClr val="accent2">
                    <a:lumMod val="50000"/>
                  </a:schemeClr>
                </a:solidFill>
              </a:rPr>
              <a:t>2</a:t>
            </a:r>
          </a:p>
          <a:p>
            <a:pPr>
              <a:spcBef>
                <a:spcPts val="600"/>
              </a:spcBef>
              <a:spcAft>
                <a:spcPts val="600"/>
              </a:spcAft>
            </a:pPr>
            <a:r>
              <a:rPr lang="ru-RU" sz="1200" dirty="0">
                <a:solidFill>
                  <a:schemeClr val="accent2">
                    <a:lumMod val="50000"/>
                  </a:schemeClr>
                </a:solidFill>
              </a:rPr>
              <a:t>Импорт масс-спектрометров для медико-биологических применений составляет порядка 70%. Остальные приборы – промышленное и прикладное применения</a:t>
            </a:r>
          </a:p>
        </p:txBody>
      </p:sp>
      <p:sp>
        <p:nvSpPr>
          <p:cNvPr id="11" name="Прямоугольник 11">
            <a:extLst>
              <a:ext uri="{FF2B5EF4-FFF2-40B4-BE49-F238E27FC236}">
                <a16:creationId xmlns:a16="http://schemas.microsoft.com/office/drawing/2014/main" id="{B2FDEB99-B86D-7F40-BB68-1473E1607881}"/>
              </a:ext>
            </a:extLst>
          </p:cNvPr>
          <p:cNvSpPr/>
          <p:nvPr/>
        </p:nvSpPr>
        <p:spPr>
          <a:xfrm>
            <a:off x="6658265" y="1740809"/>
            <a:ext cx="2968335" cy="276999"/>
          </a:xfrm>
          <a:prstGeom prst="rect">
            <a:avLst/>
          </a:prstGeom>
        </p:spPr>
        <p:txBody>
          <a:bodyPr wrap="square">
            <a:spAutoFit/>
          </a:bodyPr>
          <a:lstStyle/>
          <a:p>
            <a:r>
              <a:rPr lang="ru-RU" sz="1200" b="1" dirty="0">
                <a:cs typeface="Calibri" pitchFamily="34" charset="0"/>
              </a:rPr>
              <a:t>Спрос на модернизацию приборов</a:t>
            </a:r>
          </a:p>
        </p:txBody>
      </p:sp>
      <p:sp>
        <p:nvSpPr>
          <p:cNvPr id="12" name="Прямоугольник 12">
            <a:extLst>
              <a:ext uri="{FF2B5EF4-FFF2-40B4-BE49-F238E27FC236}">
                <a16:creationId xmlns:a16="http://schemas.microsoft.com/office/drawing/2014/main" id="{4C69DF43-5B63-FB48-9F01-E75F45F3C279}"/>
              </a:ext>
            </a:extLst>
          </p:cNvPr>
          <p:cNvSpPr/>
          <p:nvPr/>
        </p:nvSpPr>
        <p:spPr>
          <a:xfrm>
            <a:off x="6658265" y="2208901"/>
            <a:ext cx="2968335" cy="2062103"/>
          </a:xfrm>
          <a:prstGeom prst="rect">
            <a:avLst/>
          </a:prstGeom>
        </p:spPr>
        <p:txBody>
          <a:bodyPr wrap="square">
            <a:spAutoFit/>
          </a:bodyPr>
          <a:lstStyle/>
          <a:p>
            <a:pPr>
              <a:spcBef>
                <a:spcPts val="600"/>
              </a:spcBef>
              <a:spcAft>
                <a:spcPts val="600"/>
              </a:spcAft>
            </a:pPr>
            <a:r>
              <a:rPr lang="ru-RU" sz="1200" dirty="0">
                <a:solidFill>
                  <a:schemeClr val="accent2">
                    <a:lumMod val="50000"/>
                  </a:schemeClr>
                </a:solidFill>
              </a:rPr>
              <a:t>Существует запрос на модернизацию приборов, выпущенных за последние 50 лет предприятиями Украины и России </a:t>
            </a:r>
          </a:p>
          <a:p>
            <a:pPr>
              <a:spcBef>
                <a:spcPts val="600"/>
              </a:spcBef>
              <a:spcAft>
                <a:spcPts val="600"/>
              </a:spcAft>
            </a:pPr>
            <a:r>
              <a:rPr lang="ru-RU" sz="1200" dirty="0">
                <a:solidFill>
                  <a:schemeClr val="accent2">
                    <a:lumMod val="50000"/>
                  </a:schemeClr>
                </a:solidFill>
              </a:rPr>
              <a:t>Текущая потребность в контуре ГК до 2028 г. составляет </a:t>
            </a:r>
            <a:r>
              <a:rPr lang="en-US" sz="1200" dirty="0">
                <a:solidFill>
                  <a:schemeClr val="accent2">
                    <a:lumMod val="50000"/>
                  </a:schemeClr>
                </a:solidFill>
              </a:rPr>
              <a:t>~4</a:t>
            </a:r>
            <a:r>
              <a:rPr lang="ru-RU" sz="1200" dirty="0">
                <a:solidFill>
                  <a:schemeClr val="accent2">
                    <a:lumMod val="50000"/>
                  </a:schemeClr>
                </a:solidFill>
              </a:rPr>
              <a:t>0</a:t>
            </a:r>
            <a:r>
              <a:rPr lang="en-US" sz="1200" dirty="0">
                <a:solidFill>
                  <a:schemeClr val="accent2">
                    <a:lumMod val="50000"/>
                  </a:schemeClr>
                </a:solidFill>
              </a:rPr>
              <a:t> </a:t>
            </a:r>
            <a:r>
              <a:rPr lang="ru-RU" sz="1200" dirty="0">
                <a:solidFill>
                  <a:schemeClr val="accent2">
                    <a:lumMod val="50000"/>
                  </a:schemeClr>
                </a:solidFill>
              </a:rPr>
              <a:t>масс-спектрометров</a:t>
            </a:r>
            <a:r>
              <a:rPr lang="ru-RU" sz="1200" baseline="30000" dirty="0">
                <a:solidFill>
                  <a:schemeClr val="accent2">
                    <a:lumMod val="50000"/>
                  </a:schemeClr>
                </a:solidFill>
              </a:rPr>
              <a:t>1</a:t>
            </a:r>
          </a:p>
          <a:p>
            <a:pPr>
              <a:spcBef>
                <a:spcPts val="600"/>
              </a:spcBef>
              <a:spcAft>
                <a:spcPts val="600"/>
              </a:spcAft>
            </a:pPr>
            <a:r>
              <a:rPr lang="ru-RU" sz="1200" dirty="0">
                <a:solidFill>
                  <a:schemeClr val="accent2">
                    <a:lumMod val="50000"/>
                  </a:schemeClr>
                </a:solidFill>
              </a:rPr>
              <a:t>Оценка потенциальной потребности вне контура ГК </a:t>
            </a:r>
            <a:r>
              <a:rPr lang="en-US" sz="1200" dirty="0">
                <a:solidFill>
                  <a:schemeClr val="accent2">
                    <a:lumMod val="50000"/>
                  </a:schemeClr>
                </a:solidFill>
              </a:rPr>
              <a:t>~</a:t>
            </a:r>
            <a:r>
              <a:rPr lang="ru-RU" sz="1200" dirty="0">
                <a:solidFill>
                  <a:schemeClr val="accent2">
                    <a:lumMod val="50000"/>
                  </a:schemeClr>
                </a:solidFill>
              </a:rPr>
              <a:t>400 приборов</a:t>
            </a:r>
            <a:r>
              <a:rPr lang="ru-RU" sz="1200" baseline="30000" dirty="0">
                <a:solidFill>
                  <a:schemeClr val="accent2">
                    <a:lumMod val="50000"/>
                  </a:schemeClr>
                </a:solidFill>
              </a:rPr>
              <a:t>3</a:t>
            </a:r>
            <a:endParaRPr lang="ru-RU" sz="1400" baseline="30000" dirty="0">
              <a:solidFill>
                <a:schemeClr val="accent2">
                  <a:lumMod val="50000"/>
                </a:schemeClr>
              </a:solidFill>
            </a:endParaRPr>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6239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ext uri="{D42A27DB-BD31-4B8C-83A1-F6EECF244321}">
                <p14:modId xmlns:p14="http://schemas.microsoft.com/office/powerpoint/2010/main" val="2185808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3764" name="Слайд think-cell" r:id="rId6" imgW="270" imgH="270" progId="TCLayout.ActiveDocument.1">
                  <p:embed/>
                </p:oleObj>
              </mc:Choice>
              <mc:Fallback>
                <p:oleObj name="Слайд think-cell"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Прямоугольник 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ru-RU" sz="1900" b="1" dirty="0">
              <a:latin typeface="Arial" panose="020B0604020202020204" pitchFamily="34" charset="0"/>
              <a:ea typeface="+mj-ea"/>
              <a:cs typeface="Calibri" panose="020F0502020204030204" pitchFamily="34" charset="0"/>
              <a:sym typeface="Arial" panose="020B0604020202020204" pitchFamily="34" charset="0"/>
            </a:endParaRPr>
          </a:p>
        </p:txBody>
      </p:sp>
      <p:graphicFrame>
        <p:nvGraphicFramePr>
          <p:cNvPr id="6" name="Group 37"/>
          <p:cNvGraphicFramePr>
            <a:graphicFrameLocks noGrp="1"/>
          </p:cNvGraphicFramePr>
          <p:nvPr>
            <p:extLst>
              <p:ext uri="{D42A27DB-BD31-4B8C-83A1-F6EECF244321}">
                <p14:modId xmlns:p14="http://schemas.microsoft.com/office/powerpoint/2010/main" val="486754051"/>
              </p:ext>
            </p:extLst>
          </p:nvPr>
        </p:nvGraphicFramePr>
        <p:xfrm>
          <a:off x="272481" y="1052735"/>
          <a:ext cx="9361039" cy="4444681"/>
        </p:xfrm>
        <a:graphic>
          <a:graphicData uri="http://schemas.openxmlformats.org/drawingml/2006/table">
            <a:tbl>
              <a:tblPr/>
              <a:tblGrid>
                <a:gridCol w="1924792">
                  <a:extLst>
                    <a:ext uri="{9D8B030D-6E8A-4147-A177-3AD203B41FA5}">
                      <a16:colId xmlns:a16="http://schemas.microsoft.com/office/drawing/2014/main" val="20000"/>
                    </a:ext>
                  </a:extLst>
                </a:gridCol>
                <a:gridCol w="5131991">
                  <a:extLst>
                    <a:ext uri="{9D8B030D-6E8A-4147-A177-3AD203B41FA5}">
                      <a16:colId xmlns:a16="http://schemas.microsoft.com/office/drawing/2014/main" val="20001"/>
                    </a:ext>
                  </a:extLst>
                </a:gridCol>
                <a:gridCol w="2304256">
                  <a:extLst>
                    <a:ext uri="{9D8B030D-6E8A-4147-A177-3AD203B41FA5}">
                      <a16:colId xmlns:a16="http://schemas.microsoft.com/office/drawing/2014/main" val="20003"/>
                    </a:ext>
                  </a:extLst>
                </a:gridCol>
              </a:tblGrid>
              <a:tr h="593577">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rgbClr val="1C4C6F"/>
                          </a:solidFill>
                          <a:effectLst/>
                          <a:latin typeface="Arial" charset="0"/>
                        </a:rPr>
                        <a:t>Определение программы</a:t>
                      </a: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606A74"/>
                        </a:buClr>
                        <a:buSzTx/>
                        <a:buFont typeface="Wingdings" pitchFamily="2" charset="2"/>
                        <a:buNone/>
                        <a:tabLst/>
                        <a:defRPr/>
                      </a:pPr>
                      <a:r>
                        <a:rPr lang="ru-RU" sz="1200" b="1" kern="1200" dirty="0">
                          <a:solidFill>
                            <a:srgbClr val="1C4C6F"/>
                          </a:solidFill>
                          <a:latin typeface="+mn-lt"/>
                          <a:ea typeface="+mn-ea"/>
                          <a:cs typeface="+mn-cs"/>
                        </a:rPr>
                        <a:t>Цели</a:t>
                      </a:r>
                    </a:p>
                  </a:txBody>
                  <a:tcPr anchor="ctr" horzOverflow="overflow">
                    <a:lnL w="12700" cap="flat" cmpd="sng" algn="ctr">
                      <a:solidFill>
                        <a:srgbClr val="4F81BD"/>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606A74"/>
                        </a:buClr>
                        <a:buSzTx/>
                        <a:buFont typeface="Wingdings" pitchFamily="2" charset="2"/>
                        <a:buNone/>
                        <a:tabLst/>
                      </a:pPr>
                      <a:r>
                        <a:rPr lang="ru-RU" sz="1200" b="1" kern="1200" dirty="0">
                          <a:solidFill>
                            <a:srgbClr val="1C4C6F"/>
                          </a:solidFill>
                          <a:latin typeface="+mn-lt"/>
                          <a:ea typeface="+mn-ea"/>
                          <a:cs typeface="+mn-cs"/>
                        </a:rPr>
                        <a:t>Сроки реализации</a:t>
                      </a:r>
                    </a:p>
                  </a:txBody>
                  <a:tcPr anchor="ctr" horzOverflow="overflow">
                    <a:lnL w="12700" cap="flat" cmpd="sng" algn="ctr">
                      <a:solidFill>
                        <a:schemeClr val="accent2">
                          <a:lumMod val="75000"/>
                        </a:schemeClr>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38501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200" b="1" i="0" u="none" strike="noStrike" cap="none" normalizeH="0" baseline="0" dirty="0">
                        <a:ln>
                          <a:noFill/>
                        </a:ln>
                        <a:solidFill>
                          <a:srgbClr val="002060"/>
                        </a:solidFill>
                        <a:effectLst/>
                        <a:latin typeface="Arial" charset="0"/>
                      </a:endParaRPr>
                    </a:p>
                  </a:txBody>
                  <a:tcPr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ru-RU" sz="1200" dirty="0">
                          <a:solidFill>
                            <a:srgbClr val="1C4C6F"/>
                          </a:solidFill>
                        </a:rPr>
                        <a:t>1.</a:t>
                      </a:r>
                      <a:r>
                        <a:rPr kumimoji="0" lang="ru-RU" sz="1200" b="0" i="0" u="none" strike="noStrike" kern="1200" cap="none" spc="0" normalizeH="0" baseline="0" noProof="0" dirty="0">
                          <a:ln>
                            <a:noFill/>
                          </a:ln>
                          <a:solidFill>
                            <a:srgbClr val="1C4C6F"/>
                          </a:solidFill>
                          <a:effectLst/>
                          <a:uLnTx/>
                          <a:uFillTx/>
                          <a:latin typeface="+mn-lt"/>
                          <a:ea typeface="+mn-ea"/>
                          <a:cs typeface="+mn-cs"/>
                        </a:rPr>
                        <a:t> Разработка и освоение производства МС оборудования для комплексного обеспечения отечественным аналитическим оборудованием предприятий ГК «Росатом»</a:t>
                      </a:r>
                      <a:endParaRPr lang="ru-RU" sz="1200" dirty="0">
                        <a:solidFill>
                          <a:srgbClr val="1C4C6F"/>
                        </a:solidFill>
                      </a:endParaRP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rowSpan="3">
                  <a:txBody>
                    <a:bodyPr/>
                    <a:lstStyle/>
                    <a:p>
                      <a:pPr algn="ctr"/>
                      <a:r>
                        <a:rPr lang="ru-RU" sz="1400" dirty="0" smtClean="0">
                          <a:solidFill>
                            <a:srgbClr val="1C4C6F"/>
                          </a:solidFill>
                        </a:rPr>
                        <a:t>2019-20</a:t>
                      </a:r>
                      <a:r>
                        <a:rPr lang="en-US" sz="1400" dirty="0" smtClean="0">
                          <a:solidFill>
                            <a:srgbClr val="1C4C6F"/>
                          </a:solidFill>
                        </a:rPr>
                        <a:t>24</a:t>
                      </a:r>
                      <a:endParaRPr lang="ru-RU" sz="1400" dirty="0">
                        <a:solidFill>
                          <a:srgbClr val="1C4C6F"/>
                        </a:solidFill>
                      </a:endParaRPr>
                    </a:p>
                  </a:txBody>
                  <a:tcPr anchor="ctr" horzOverflow="overflow">
                    <a:lnL w="12700" cap="flat" cmpd="sng" algn="ctr">
                      <a:solidFill>
                        <a:schemeClr val="accent2">
                          <a:lumMod val="75000"/>
                        </a:schemeClr>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81074">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rgbClr val="1C4C6F"/>
                          </a:solidFill>
                        </a:rPr>
                        <a:t>2.</a:t>
                      </a:r>
                      <a:r>
                        <a:rPr kumimoji="0" lang="ru-RU" sz="1200" b="0" i="0" u="none" strike="noStrike" kern="1200" cap="none" spc="0" normalizeH="0" baseline="0" noProof="0" dirty="0">
                          <a:ln>
                            <a:noFill/>
                          </a:ln>
                          <a:solidFill>
                            <a:srgbClr val="1C4C6F"/>
                          </a:solidFill>
                          <a:effectLst/>
                          <a:uLnTx/>
                          <a:uFillTx/>
                          <a:latin typeface="+mn-lt"/>
                          <a:ea typeface="+mn-ea"/>
                          <a:cs typeface="+mn-cs"/>
                        </a:rPr>
                        <a:t> Разработка и освоение производства  МС оборудования  медико-биологического направления</a:t>
                      </a: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tc vMerge="1">
                  <a:txBody>
                    <a:bodyPr/>
                    <a:lstStyle/>
                    <a:p>
                      <a:endParaRPr lang="ru-RU" dirty="0"/>
                    </a:p>
                  </a:txBody>
                  <a:tcPr anchor="ctr" horzOverflow="overflow">
                    <a:lnL w="12700" cap="flat" cmpd="sng" algn="ctr">
                      <a:solidFill>
                        <a:schemeClr val="accent2">
                          <a:lumMod val="75000"/>
                        </a:schemeClr>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85015">
                <a:tc vMerge="1">
                  <a:txBody>
                    <a:bodyPr/>
                    <a:lstStyle/>
                    <a:p>
                      <a:endParaRPr lang="ru-RU"/>
                    </a:p>
                  </a:txBody>
                  <a:tcPr/>
                </a:tc>
                <a:tc>
                  <a:txBody>
                    <a:bodyPr/>
                    <a:lstStyle/>
                    <a:p>
                      <a:r>
                        <a:rPr lang="ru-RU" sz="1200" dirty="0">
                          <a:solidFill>
                            <a:srgbClr val="1C4C6F"/>
                          </a:solidFill>
                        </a:rPr>
                        <a:t>3.</a:t>
                      </a:r>
                      <a:r>
                        <a:rPr kumimoji="0" lang="ru-RU" sz="1200" b="0" i="0" u="none" strike="noStrike" kern="1200" cap="none" spc="0" normalizeH="0" baseline="0" noProof="0" dirty="0">
                          <a:ln>
                            <a:noFill/>
                          </a:ln>
                          <a:solidFill>
                            <a:srgbClr val="1C4C6F"/>
                          </a:solidFill>
                          <a:effectLst/>
                          <a:uLnTx/>
                          <a:uFillTx/>
                          <a:latin typeface="+mn-lt"/>
                          <a:ea typeface="+mn-ea"/>
                          <a:cs typeface="+mn-cs"/>
                        </a:rPr>
                        <a:t> Разработка и освоение производства МС оборудования под конкретные потребности заказчика (приборы с двойной фокусировкой)</a:t>
                      </a:r>
                    </a:p>
                  </a:txBody>
                  <a:tcPr anchor="ctr" horzOverflow="overflow">
                    <a:lnL w="12700" cap="flat" cmpd="sng" algn="ctr">
                      <a:solidFill>
                        <a:schemeClr val="accent6"/>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c vMerge="1">
                  <a:txBody>
                    <a:bodyPr/>
                    <a:lstStyle/>
                    <a:p>
                      <a:endParaRPr lang="ru-RU" dirty="0"/>
                    </a:p>
                  </a:txBody>
                  <a:tcPr anchor="ctr" horzOverflow="overflow">
                    <a:lnL w="12700" cap="flat" cmpd="sng" algn="ctr">
                      <a:solidFill>
                        <a:schemeClr val="accent2">
                          <a:lumMod val="75000"/>
                        </a:schemeClr>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Номер слайда 6"/>
          <p:cNvSpPr>
            <a:spLocks noGrp="1"/>
          </p:cNvSpPr>
          <p:nvPr>
            <p:ph type="sldNum" sz="quarter" idx="10"/>
          </p:nvPr>
        </p:nvSpPr>
        <p:spPr/>
        <p:txBody>
          <a:bodyPr/>
          <a:lstStyle/>
          <a:p>
            <a:fld id="{F96B1FF1-CCDF-4618-AA96-E8A119FBE8B6}" type="slidenum">
              <a:rPr lang="ru-RU" smtClean="0"/>
              <a:pPr/>
              <a:t>9</a:t>
            </a:fld>
            <a:endParaRPr lang="ru-RU" dirty="0"/>
          </a:p>
        </p:txBody>
      </p:sp>
      <p:sp>
        <p:nvSpPr>
          <p:cNvPr id="4" name="Заголовок 3"/>
          <p:cNvSpPr>
            <a:spLocks noGrp="1"/>
          </p:cNvSpPr>
          <p:nvPr>
            <p:ph type="title"/>
          </p:nvPr>
        </p:nvSpPr>
        <p:spPr/>
        <p:txBody>
          <a:bodyPr/>
          <a:lstStyle/>
          <a:p>
            <a:r>
              <a:rPr lang="ru-RU" dirty="0"/>
              <a:t>Основные параметры программы «Разработка и освоение производства МС оборудования»</a:t>
            </a:r>
          </a:p>
        </p:txBody>
      </p:sp>
      <p:pic>
        <p:nvPicPr>
          <p:cNvPr id="8"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875" y="64357"/>
            <a:ext cx="705079" cy="8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00513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a"/>
  <p:tag name="THINKCELLPRESENTATIONDONOTDELETE" val="&lt;?xml version=&quot;1.0&quot; encoding=&quot;UTF-16&quot; standalone=&quot;yes&quot;?&gt;&lt;root reqver=&quot;25060&quot;&gt;&lt;version val=&quot;277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2.19271611931389998063E+00&quot;&gt;&lt;m_msothmcolidx val=&quot;0&quot;/&gt;&lt;m_rgb r=&quot;00&quot; g=&quot;B0&quot; b=&quot;50&quot;/&gt;&lt;m_nBrightness endver=&quot;26206&quot; val=&quot;0&quot;/&gt;&lt;/elem&gt;&lt;elem m_fUsage=&quot;1.38259749609000026638E+00&quot;&gt;&lt;m_msothmcolidx val=&quot;0&quot;/&gt;&lt;m_rgb r=&quot;01&quot; g=&quot;53&quot; b=&quot;8F&quot;/&gt;&lt;m_nBrightness endver=&quot;26206&quot; val=&quot;0&quot;/&gt;&lt;/elem&gt;&lt;elem m_fUsage=&quot;1.34932869899999996477E+00&quot;&gt;&lt;m_msothmcolidx val=&quot;0&quot;/&gt;&lt;m_rgb r=&quot;01&quot; g=&quot;39&quot; b=&quot;63&quot;/&gt;&lt;m_nBrightness endver=&quot;26206&quot; val=&quot;0&quot;/&gt;&lt;/elem&gt;&lt;elem m_fUsage=&quot;9.00000000000000022204E-01&quot;&gt;&lt;m_msothmcolidx val=&quot;0&quot;/&gt;&lt;m_rgb r=&quot;8A&quot; g=&quot;B7&quot; b=&quot;D9&quot;/&gt;&lt;m_nBrightness endver=&quot;26206&quot; val=&quot;0&quot;/&gt;&lt;/elem&gt;&lt;elem m_fUsage=&quot;8.10000000000000053291E-01&quot;&gt;&lt;m_msothmcolidx val=&quot;0&quot;/&gt;&lt;m_rgb r=&quot;1F&quot; g=&quot;43&quot; b=&quot;5F&quot;/&gt;&lt;m_nBrightness endver=&quot;26206&quot; val=&quot;0&quot;/&gt;&lt;/elem&gt;&lt;elem m_fUsage=&quot;7.29000000000000092371E-01&quot;&gt;&lt;m_msothmcolidx val=&quot;0&quot;/&gt;&lt;m_rgb r=&quot;2E&quot; g=&quot;65&quot; b=&quot;8E&quot;/&gt;&lt;m_nBrightness endver=&quot;26206&quot; val=&quot;0&quot;/&gt;&lt;/elem&gt;&lt;elem m_fUsage=&quot;3.48678440100000153201E-01&quot;&gt;&lt;m_msothmcolidx val=&quot;0&quot;/&gt;&lt;m_rgb r=&quot;01&quot; g=&quot;84&quot; b=&quot;E4&quot;/&gt;&lt;m_nBrightness endver=&quot;26206&quot; val=&quot;0&quot;/&gt;&lt;/elem&gt;&lt;elem m_fUsage=&quot;2.28767924549610118801E-01&quot;&gt;&lt;m_msothmcolidx val=&quot;0&quot;/&gt;&lt;m_rgb r=&quot;FF&quot; g=&quot;15&quot; b=&quot;15&quot;/&gt;&lt;m_nBrightness endver=&quot;26206&quot; val=&quot;0&quot;/&gt;&lt;/elem&gt;&lt;elem m_fUsage=&quot;2.05891132094649098594E-01&quot;&gt;&lt;m_msothmcolidx val=&quot;0&quot;/&gt;&lt;m_rgb r=&quot;00&quot; g=&quot;C4&quot; b=&quot;59&quot;/&gt;&lt;m_nBrightness endver=&quot;26206&quot; val=&quot;0&quot;/&gt;&lt;/elem&gt;&lt;/m_vecMRU&gt;&lt;/m_mruColor&gt;&lt;m_eweekdayFirstOfWeek val=&quot;2&quot;/&gt;&lt;m_eweekdayFirstOfWorkweek val=&quot;2&quot;/&gt;&lt;m_eweekdayFirstOfWeekend val=&quot;7&quot;/&gt;&lt;/CPresentation&gt;&lt;/root&gt;"/>
  <p:tag name="EE4P_AGENDAWIZARD" val="&lt;ee4p&gt;&lt;layouts&gt;&lt;layout name=&quot;Shadow&quot; id=&quot;1_3&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31.125&quot; top=&quot;133.875&quot; width=&quot;657.75&quot; height=&quot;328.875&quot; /&gt;&lt;subtitle&gt;&lt;position left=&quot;31.25&quot; top=&quot;92.00031&quot; width=&quot;657.75&quot; height=&quot;19.25&quot; /&gt;&lt;font size=&quot;16&quot; /&gt;&lt;textframe marginBottom=&quot;0&quot; marginTop=&quot;0&quot; /&gt;&lt;paragraphformat alignment=&quot;1&quot; /&gt;&lt;/subtitle&gt;&lt;settings allowedSizingModeIds=&quot;1|2&quot; allowedFontSizes=&quot;8|9|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0.4&quot; backColor=&quot;5&quot; visible=&quot;1&quot; gradientStyle=&quot;1&quot; gradientVariant=&quot;1&quot; /&gt;&lt;font bold=&quot;1&quot; color=&quot;14&quot; /&gt;&lt;shadow visible=&quot;1&quot; foreColor=&quot;#000000&quot; blur=&quot;5&quot; obscured=&quot;0&quot; offsetX=&quot;0&quot; offsetY=&quot;0&quot; rotateWithShape=&quot;0&quot; size=&quot;100&quot; style=&quot;2&quot; transparency=&quot;0.4&quot; /&gt;&lt;/element&gt;&lt;element field=&quot;topic&quot; type=&quot;autoshape&quot; autoShapeType=&quot;1&quot; indent=&quot;(level-1)*(itemSingleHeight+topicLeftSpacing)&quot; indentType=&quot;2&quot;&gt;&lt;paragraphformat alignment=&quot;1&quot; /&gt;&lt;textframe marginLeft=&quot;6&quot; /&gt;&lt;font bold=&quot;0&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d8e7f2&quot; visible=&quot;1&quot; /&gt;&lt;shadow visible=&quot;1&quot; foreColor=&quot;#000000&quot; blur=&quot;5&quot; obscured=&quot;0&quot; offsetX=&quot;0&quot; offsetY=&quot;0&quot; rotateWithShape=&quot;0&quot; size=&quot;100&quot; style=&quot;2&quot; transparency=&quot;0.4&quot; /&gt;&lt;/element&gt;&lt;element field=&quot;itemno&quot; type=&quot;autoshape&quot; autoShapeType=&quot;1&quot; indent=&quot;(level-1)*(itemSingleHeight+topicLeftSpacing)&quot; indentType=&quot;1&quot;&gt;&lt;textframe marginLeft=&quot;6&quot; marginRight=&quot;6&quot; verticalAnchor=&quot;3&quot; /&gt;&lt;paragraphformat alignment=&quot;2&quot; /&gt;&lt;fill foreColor=&quot;5:0.4&quot; backColor=&quot;5&quot; visible=&quot;1&quot; gradientStyle=&quot;1&quot; gradientVariant=&quot;1&quot; /&gt;&lt;font bold=&quot;1&quot; color=&quot;14&quot; /&gt;&lt;shadow visible=&quot;1&quot; foreColor=&quot;#000000&quot; blur=&quot;5&quot; obscured=&quot;0&quot; offsetX=&quot;0&quot; offsetY=&quot;0&quot; rotateWithShape=&quot;0&quot; size=&quot;100&quot; style=&quot;2&quot; transparency=&quot;0.4&quot; /&gt;&lt;/element&gt;&lt;element field=&quot;topic&quot; type=&quot;autoshape&quot; autoShapeType=&quot;1&quot; indent=&quot;(level-1)*(itemSingleHeight+topicLeftSpacing)&quot; indentType=&quot;2&quot;&gt;&lt;paragraphformat alignment=&quot;1&quot; /&gt;&lt;font bold=&quot;1&quot; /&gt;&lt;textframe marginLeft=&quot;6&quot; /&gt;&lt;/element&gt;&lt;element field=&quot;responsible&quot; type=&quot;autoshape&quot; autoShapeType=&quot;1&quot; indent=&quot;(level-1)*(itemSingleHeight+topicLeftSpacing)&quot; indentType=&quot;1&quot;&gt;&lt;paragraphformat alignment=&quot;1&quot; /&gt;&lt;/element&gt;&lt;element field=&quot;freecolumn&quot; type=&quot;autoshape&quot; autoShapeType=&quot;1&quot; indent=&quot;(level-1)*(itemSingleHeight+topicLeftSpacing)&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topicLeftSpacing)&quot; indentType=&quot;2&quot;&gt;&lt;paragraphformat alignment=&quot;1&quot; /&gt;&lt;textframe marginLeft=&quot;6&quot; /&gt;&lt;font bold=&quot;1&quot; italic=&quot;1&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ffffff&quot; visible=&quot;1&quot; /&gt;&lt;shadow visible=&quot;1&quot; foreColor=&quot;#000000&quot; blur=&quot;5&quot; obscured=&quot;0&quot; offsetX=&quot;0&quot; offsetY=&quot;0&quot; rotateWithShape=&quot;0&quot; size=&quot;100&quot; style=&quot;2&quot; transparency=&quot;0.4&quot; /&gt;&lt;/element&gt;&lt;element field=&quot;topic&quot; type=&quot;autoshape&quot; autoShapeType=&quot;1&quot; indent=&quot;(level-1)*(itemSingleHeight+topicLeftSpacing)&quot; indentType=&quot;2&quot;&gt;&lt;paragraphformat alignment=&quot;1&quot; /&gt;&lt;font bold=&quot;1&quot; italic=&quot;1&quot; /&gt;&lt;textframe marginLeft=&quot;6&quot; /&gt;&lt;/element&gt;&lt;element field=&quot;responsible&quot; type=&quot;autoshape&quot; autoShapeType=&quot;1&quot; indent=&quot;(level-1)*(itemSingleHeight+topicLeftSpacing)&quot; indentType=&quot;1&quot;&gt;&lt;paragraphformat alignment=&quot;1&quot; /&gt;&lt;font italic=&quot;1&quot; /&gt;&lt;/element&gt;&lt;element field=&quot;freecolumn&quot; type=&quot;autoshape&quot; autoShapeType=&quot;1&quot; indent=&quot;(level-1)*(itemSingleHeight+topicLeftSpacing)&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Оглавление&quot; subtitle=&quot;&quot; sizingModeId=&quot;2&quot; fontSize=&quot;16&quot; fontSizeAuto=&quot;1&quot; startTime=&quot;540&quot; timeFormatId=&quot;1&quot; startItemNo=&quot;1&quot; createSingleAgendaSlide=&quot;0&quot; createSeparatingSlides=&quot;1&quot; createBackupSlide=&quot;0&quot; layoutId=&quot;1_3&quot; createSections=&quot;0&quot; singleSlideId=&quot;&quot; backupSlideId=&quot;&quot;&gt;&lt;columns&gt;&lt;column field=&quot;itemno&quot; label=&quot;No.&quot; checked=&quot;1&quot; leftSpacing=&quot;0&quot; rightSpacing=&quot;0&quot; dock=&quot;1&quot; fixedWidth=&quot;31.50472&quot; /&gt;&lt;column field=&quot;topic&quot; label=&quot;Topic&quot; leftSpacing=&quot;5&quot; rightDistribute=&quot;1&quot; dock=&quot;1&quot; rightSpacing=&quot;117.4324&quot; /&gt;&lt;column field=&quot;responsible&quot; label=&quot;Responsible&quot; visible=&quot;1&quot; checked=&quot;0&quot; leftSpacing=&quot;10&quot; rightDistribute=&quot;1&quot; dock=&quot;1&quot; rightSpacing=&quot;249.7824&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1&quot; leftSpacing=&quot;10&quot; rightSpacing=&quot;6&quot; dock=&quot;2&quot; /&gt;&lt;/columns&gt;&lt;items&gt;&lt;item duration=&quot;30&quot; id=&quot;741c6de8-3a22-4d35-b5ee-8e37260baa01&quot; parentId=&quot;&quot; level=&quot;1&quot; generateAgendaSlide=&quot;1&quot; showAgendaItem=&quot;1&quot; isBreak=&quot;0&quot; topic=&quot;Данные о программе&quot; agendaSlideId=&quot;0ceb938d-2cfe-4970-84ed-aa009f09cb4e&quot; itemNo=&quot;1&quot; subItemNo=&quot;0&quot; /&gt;&lt;item duration=&quot;30&quot; id=&quot;11a4e05a-dcae-4ab3-9ec1-082471a0d039&quot; parentId=&quot;&quot; level=&quot;1&quot; generateAgendaSlide=&quot;1&quot; showAgendaItem=&quot;1&quot; isBreak=&quot;0&quot; topic=&quot;Введение&quot; agendaSlideId=&quot;fb81d932-9dce-42e2-a405-3aaa8439d56f&quot; itemNo=&quot;2&quot; subItemNo=&quot;0&quot; /&gt;&lt;item duration=&quot;30&quot; id=&quot;ed562e33-5584-4ebc-9200-822d41dc0cf4&quot; parentId=&quot;&quot; level=&quot;1&quot; generateAgendaSlide=&quot;1&quot; showAgendaItem=&quot;1&quot; isBreak=&quot;0&quot; topic=&quot;Анализ зарубежного рынка&quot; agendaSlideId=&quot;81d30ced-79a1-4f58-867b-365d6a372ef4&quot; itemNo=&quot;3&quot; subItemNo=&quot;0&quot; /&gt;&lt;item duration=&quot;30&quot; id=&quot;d7416c87-e9d4-434f-8fa9-680dfd2ef43d&quot; parentId=&quot;&quot; level=&quot;1&quot; generateAgendaSlide=&quot;1&quot; showAgendaItem=&quot;1&quot; isBreak=&quot;0&quot; topic=&quot;Анализ российского рынка&quot; agendaSlideId=&quot;bcb96dac-32f4-4d6d-9d14-9f097ea7f9b3&quot; itemNo=&quot;4&quot; subItemNo=&quot;0&quot; /&gt;&lt;item duration=&quot;30&quot; id=&quot;8fad66c1-ef1b-43c7-8bb7-853c82d1f8e1&quot; parentId=&quot;&quot; level=&quot;1&quot; generateAgendaSlide=&quot;1&quot; showAgendaItem=&quot;1&quot; isBreak=&quot;0&quot; topic=&quot;Конкурентный анализ&quot; agendaSlideId=&quot;bb6c2222-c710-4a49-bd5f-0b447b33dae8&quot; itemNo=&quot;5&quot; subItemNo=&quot;0&quot; /&gt;&lt;item duration=&quot;30&quot; id=&quot;8f598b47-d128-4a3c-b7fb-30d726cfbdd4&quot; parentId=&quot;&quot; level=&quot;1&quot; generateAgendaSlide=&quot;1&quot; showAgendaItem=&quot;1&quot; isBreak=&quot;0&quot; topic=&quot;Определение стратегии и оптимального портфеля продуктов&quot; agendaSlideId=&quot;e598191f-6e4d-428a-a8d8-c05ce40fd3fd&quot; itemNo=&quot;6&quot; subItemNo=&quot;0&quot; /&gt;&lt;item duration=&quot;30&quot; id=&quot;bbe54ce0-bc8a-4787-9c65-79bdc00162f3&quot; parentId=&quot;&quot; level=&quot;1&quot; generateAgendaSlide=&quot;1&quot; showAgendaItem=&quot;1&quot; isBreak=&quot;0&quot; topic=&quot;Анализ компетенций ТК и партнеров, сравнение с продукцией конкурентов&quot; agendaSlideId=&quot;0fe672fc-f031-4d83-8ef5-6ec482c846aa&quot; itemNo=&quot;7&quot; subItemNo=&quot;0&quot; /&gt;&lt;item duration=&quot;30&quot; id=&quot;cfa87136-3044-458d-91ec-fd088810eb37&quot; parentId=&quot;&quot; level=&quot;1&quot; generateAgendaSlide=&quot;1&quot; showAgendaItem=&quot;1&quot; isBreak=&quot;0&quot; topic=&quot;Структура реализации программы&quot; agendaSlideId=&quot;bde5bef6-905d-4c2c-8fb6-cda2b749cc22&quot; itemNo=&quot;8&quot; subItemNo=&quot;0&quot; /&gt;&lt;item duration=&quot;30&quot; id=&quot;aae81380-47b4-4433-a1da-7f87c77ff055&quot; parentId=&quot;&quot; level=&quot;1&quot; generateAgendaSlide=&quot;1&quot; showAgendaItem=&quot;1&quot; isBreak=&quot;0&quot; topic=&quot;Стратегия вывода на рынок и дорожная карта&quot; agendaSlideId=&quot;142a6fd4-5b7c-4bff-b08f-4612390c0b72&quot; itemNo=&quot;10&quot; subItemNo=&quot;0&quot; /&gt;&lt;item duration=&quot;30&quot; id=&quot;8206fad1-db99-48f4-9fdc-320c81310d99&quot; parentId=&quot;&quot; level=&quot;1&quot; generateAgendaSlide=&quot;1&quot; showAgendaItem=&quot;1&quot; isBreak=&quot;0&quot; topic=&quot;Финансы, риски, проект решения&quot; agendaSlideId=&quot;f2bdb47e-352e-4a69-9ea5-24acba546ff0&quot; itemNo=&quot;11&quot; subItemNo=&quot;0&quot; /&gt;&lt;item duration=&quot;30&quot; id=&quot;89046a82-e200-4c89-9042-8c93d8c6be87&quot; parentId=&quot;&quot; level=&quot;1&quot; generateAgendaSlide=&quot;1&quot; showAgendaItem=&quot;1&quot; isBreak=&quot;0&quot; topic=&quot;Приложение&quot; agendaSlideId=&quot;c85d3038-4543-4dac-ada5-e035d6ff8eba&quot; /&gt;&lt;/items&gt;&lt;/agenda&gt;&lt;/contents&gt;&lt;/ee4p&gt;"/>
  <p:tag name="EE4P_AGENDAWIZARD_UPDATEPAGENUMBERS"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cNPZXhuHEWfXjme3kd0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uUWGnM1TKiTmcNYMArG7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cNPZXhuHEWfXjme3kd0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0BtaK4_cGFP0RpRgehj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sKibRxOCjk8TSJ31Srvr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fYqEP7c84YSOQvQoLEt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69ch_TDSevtbW4evmX_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VvAHfF6K3mhvPkS16xc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VDmSrSheE9BYYEKiMF8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CEv0EyLQzgS86CCFPX6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VaeZvvif1ugnhfiF__h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RA71iUhQFGGMeANK.GI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FyVullY9dOYyAWIWlu8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8CeYZ96XsqB7FgtjdUE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UXv4C9yNjhdKd6.LW7c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QPMfeqoO1Cc.odrU.OE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sB7_zKagNZwglm.A4GX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OKb3Zp67Q7dQSbOUPTj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sfZ9KRftQWOH_gPPrLCNr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_zE2ci5GI9MkheXjGCf2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JWdeCh28uhrdhH8E9KH9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cinp77eSXYe7ZDtPHS26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_RWWsCPyAAPRo_25lli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FhB4rPDRvUzldChBLOg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3SsqG8z.B2ELFkgWZEAz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0HzRIhJ_PaYLj3WKff0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kB1olVAy6.IM01dunBT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vZRJbp2QT2o.IJ8Ti_kI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QfG73ezN_TwtzGLIp9zI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6EiM6aY.G08hyBv7nI3C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ogKT_0ERSOzJawL1jnvJ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b7nKVp8BYI1Z2ioVDWy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e1LT8JHeuQzWzReE6UZm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seW0X8IpmuAdoA9lERe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TQT5xOVSKirnmEcJiav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DlCeqtN7NFbQQHpf.Koy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jZ.HTzkRueCeaqTdteK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4EPwG.TH2BFYsx20aHlw"/>
</p:tagLst>
</file>

<file path=ppt/theme/theme1.xml><?xml version="1.0" encoding="utf-8"?>
<a:theme xmlns:a="http://schemas.openxmlformats.org/drawingml/2006/main" name="Storage - template">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rage - template" id="{A2C171A8-49C5-9B4A-8A90-E61C544038D8}" vid="{D525B5CC-5F64-3546-9F82-6D4A75236E7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8F491CB9-C806-B54A-B0CD-370C5D8F128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4043486-6020-8349-BFC8-6FF116F72E03}">
  <we:reference id="wa104380506" version="1.3.0.0" store="en-US" storeType="OMEX"/>
  <we:alternateReferences>
    <we:reference id="WA104380506" version="1.3.0.0" store="WA104380506"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08D71E61-0AF8-B845-82EF-63B80724F53C}">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64200</TotalTime>
  <Words>2673</Words>
  <Application>Microsoft Office PowerPoint</Application>
  <PresentationFormat>Лист A4 (210x297 мм)</PresentationFormat>
  <Paragraphs>417</Paragraphs>
  <Slides>14</Slides>
  <Notes>5</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3" baseType="lpstr">
      <vt:lpstr>Arial</vt:lpstr>
      <vt:lpstr>Arial Black</vt:lpstr>
      <vt:lpstr>Arial Narrow</vt:lpstr>
      <vt:lpstr>Calibri</vt:lpstr>
      <vt:lpstr>Open Sans</vt:lpstr>
      <vt:lpstr>Times New Roman</vt:lpstr>
      <vt:lpstr>Wingdings</vt:lpstr>
      <vt:lpstr>Storage - template</vt:lpstr>
      <vt:lpstr>Слайд think-cell</vt:lpstr>
      <vt:lpstr>Разработка и освоение производства  масс-спектрометрического оборудования </vt:lpstr>
      <vt:lpstr>Продукт и технологии проекта: Особенности метода масс-спектрометрии</vt:lpstr>
      <vt:lpstr>Справочно. Продукт и технологии проекта: Принцип устройства масс-спектрометров </vt:lpstr>
      <vt:lpstr>Классификация масс-спектрометров – I/II</vt:lpstr>
      <vt:lpstr>Классификация масс-спектрометров – II/II</vt:lpstr>
      <vt:lpstr>Ключевые сферы применения масс-спектрометров  в мире (по типу анализа)</vt:lpstr>
      <vt:lpstr>Рынок применения масс-спектрометров сегментирован по четырем ключевым конечным видам потребителей</vt:lpstr>
      <vt:lpstr>Потребность целевых рынков РФ в масс-спектрометрах складывается из трех основных направлений</vt:lpstr>
      <vt:lpstr>Основные параметры программы «Разработка и освоение производства МС оборудования»</vt:lpstr>
      <vt:lpstr>Продуктовая линейка в области масс-спектрометрии технологического направления</vt:lpstr>
      <vt:lpstr>Цели программы до 2024 г.</vt:lpstr>
      <vt:lpstr>Спрос в ГК «Росатом» на модернизацию приборов</vt:lpstr>
      <vt:lpstr>Детальное распределение ролей в Программе</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Азгальдов Павел Эрикович</dc:creator>
  <cp:lastModifiedBy>Family</cp:lastModifiedBy>
  <cp:revision>2629</cp:revision>
  <cp:lastPrinted>2019-04-02T08:42:01Z</cp:lastPrinted>
  <dcterms:created xsi:type="dcterms:W3CDTF">2018-10-04T11:46:55Z</dcterms:created>
  <dcterms:modified xsi:type="dcterms:W3CDTF">2019-10-21T04:39:43Z</dcterms:modified>
</cp:coreProperties>
</file>